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33"/>
  </p:notesMasterIdLst>
  <p:sldIdLst>
    <p:sldId id="256" r:id="rId2"/>
    <p:sldId id="350" r:id="rId3"/>
    <p:sldId id="279" r:id="rId4"/>
    <p:sldId id="283" r:id="rId5"/>
    <p:sldId id="280" r:id="rId6"/>
    <p:sldId id="281" r:id="rId7"/>
    <p:sldId id="282" r:id="rId8"/>
    <p:sldId id="285" r:id="rId9"/>
    <p:sldId id="291" r:id="rId10"/>
    <p:sldId id="292" r:id="rId11"/>
    <p:sldId id="312" r:id="rId12"/>
    <p:sldId id="313" r:id="rId13"/>
    <p:sldId id="267" r:id="rId14"/>
    <p:sldId id="341" r:id="rId15"/>
    <p:sldId id="349" r:id="rId16"/>
    <p:sldId id="314" r:id="rId17"/>
    <p:sldId id="315" r:id="rId18"/>
    <p:sldId id="316" r:id="rId19"/>
    <p:sldId id="317" r:id="rId20"/>
    <p:sldId id="352" r:id="rId21"/>
    <p:sldId id="340" r:id="rId22"/>
    <p:sldId id="258" r:id="rId23"/>
    <p:sldId id="266" r:id="rId24"/>
    <p:sldId id="379" r:id="rId25"/>
    <p:sldId id="380" r:id="rId26"/>
    <p:sldId id="365" r:id="rId27"/>
    <p:sldId id="342" r:id="rId28"/>
    <p:sldId id="362" r:id="rId29"/>
    <p:sldId id="364" r:id="rId30"/>
    <p:sldId id="366" r:id="rId31"/>
    <p:sldId id="367" r:id="rId32"/>
    <p:sldId id="368" r:id="rId33"/>
    <p:sldId id="370" r:id="rId34"/>
    <p:sldId id="369" r:id="rId35"/>
    <p:sldId id="376" r:id="rId36"/>
    <p:sldId id="374" r:id="rId37"/>
    <p:sldId id="375" r:id="rId38"/>
    <p:sldId id="377" r:id="rId39"/>
    <p:sldId id="371" r:id="rId40"/>
    <p:sldId id="373" r:id="rId41"/>
    <p:sldId id="343" r:id="rId42"/>
    <p:sldId id="383" r:id="rId43"/>
    <p:sldId id="381" r:id="rId44"/>
    <p:sldId id="382" r:id="rId45"/>
    <p:sldId id="326" r:id="rId46"/>
    <p:sldId id="384" r:id="rId47"/>
    <p:sldId id="385" r:id="rId48"/>
    <p:sldId id="386" r:id="rId49"/>
    <p:sldId id="260" r:id="rId50"/>
    <p:sldId id="273" r:id="rId51"/>
    <p:sldId id="263" r:id="rId52"/>
    <p:sldId id="298" r:id="rId53"/>
    <p:sldId id="344" r:id="rId54"/>
    <p:sldId id="396" r:id="rId55"/>
    <p:sldId id="351" r:id="rId56"/>
    <p:sldId id="347" r:id="rId57"/>
    <p:sldId id="348" r:id="rId58"/>
    <p:sldId id="309" r:id="rId59"/>
    <p:sldId id="271" r:id="rId60"/>
    <p:sldId id="272" r:id="rId61"/>
    <p:sldId id="293" r:id="rId62"/>
    <p:sldId id="289" r:id="rId63"/>
    <p:sldId id="295" r:id="rId64"/>
    <p:sldId id="394" r:id="rId65"/>
    <p:sldId id="395" r:id="rId66"/>
    <p:sldId id="294" r:id="rId67"/>
    <p:sldId id="310" r:id="rId68"/>
    <p:sldId id="299" r:id="rId69"/>
    <p:sldId id="259" r:id="rId70"/>
    <p:sldId id="318" r:id="rId71"/>
    <p:sldId id="354" r:id="rId72"/>
    <p:sldId id="355" r:id="rId73"/>
    <p:sldId id="356" r:id="rId74"/>
    <p:sldId id="357" r:id="rId75"/>
    <p:sldId id="358" r:id="rId76"/>
    <p:sldId id="320" r:id="rId77"/>
    <p:sldId id="262" r:id="rId78"/>
    <p:sldId id="296" r:id="rId79"/>
    <p:sldId id="300" r:id="rId80"/>
    <p:sldId id="301" r:id="rId81"/>
    <p:sldId id="400" r:id="rId82"/>
    <p:sldId id="302" r:id="rId83"/>
    <p:sldId id="399" r:id="rId84"/>
    <p:sldId id="304" r:id="rId85"/>
    <p:sldId id="305" r:id="rId86"/>
    <p:sldId id="306" r:id="rId87"/>
    <p:sldId id="307" r:id="rId88"/>
    <p:sldId id="322" r:id="rId89"/>
    <p:sldId id="323" r:id="rId90"/>
    <p:sldId id="324" r:id="rId91"/>
    <p:sldId id="325" r:id="rId92"/>
    <p:sldId id="391" r:id="rId93"/>
    <p:sldId id="359" r:id="rId94"/>
    <p:sldId id="361" r:id="rId95"/>
    <p:sldId id="275" r:id="rId96"/>
    <p:sldId id="277" r:id="rId97"/>
    <p:sldId id="360" r:id="rId98"/>
    <p:sldId id="276" r:id="rId99"/>
    <p:sldId id="278" r:id="rId100"/>
    <p:sldId id="311" r:id="rId101"/>
    <p:sldId id="353" r:id="rId102"/>
    <p:sldId id="297" r:id="rId103"/>
    <p:sldId id="346" r:id="rId104"/>
    <p:sldId id="345" r:id="rId105"/>
    <p:sldId id="397" r:id="rId106"/>
    <p:sldId id="398" r:id="rId107"/>
    <p:sldId id="261" r:id="rId108"/>
    <p:sldId id="265" r:id="rId109"/>
    <p:sldId id="402" r:id="rId110"/>
    <p:sldId id="319" r:id="rId111"/>
    <p:sldId id="403" r:id="rId112"/>
    <p:sldId id="327" r:id="rId113"/>
    <p:sldId id="328" r:id="rId114"/>
    <p:sldId id="330" r:id="rId115"/>
    <p:sldId id="332" r:id="rId116"/>
    <p:sldId id="401" r:id="rId117"/>
    <p:sldId id="329" r:id="rId118"/>
    <p:sldId id="331" r:id="rId119"/>
    <p:sldId id="333" r:id="rId120"/>
    <p:sldId id="334" r:id="rId121"/>
    <p:sldId id="336" r:id="rId122"/>
    <p:sldId id="338" r:id="rId123"/>
    <p:sldId id="387" r:id="rId124"/>
    <p:sldId id="388" r:id="rId125"/>
    <p:sldId id="269" r:id="rId126"/>
    <p:sldId id="270" r:id="rId127"/>
    <p:sldId id="392" r:id="rId128"/>
    <p:sldId id="393" r:id="rId129"/>
    <p:sldId id="274" r:id="rId130"/>
    <p:sldId id="286" r:id="rId131"/>
    <p:sldId id="339"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E4E9B-B1A4-423C-87E2-9C8168E3DB1B}"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3F0B1-00A7-4316-A85A-F002A566DC4B}" type="slidenum">
              <a:rPr lang="en-US" smtClean="0"/>
              <a:t>‹#›</a:t>
            </a:fld>
            <a:endParaRPr lang="en-US"/>
          </a:p>
        </p:txBody>
      </p:sp>
    </p:spTree>
    <p:extLst>
      <p:ext uri="{BB962C8B-B14F-4D97-AF65-F5344CB8AC3E}">
        <p14:creationId xmlns:p14="http://schemas.microsoft.com/office/powerpoint/2010/main" val="109335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3F0B1-00A7-4316-A85A-F002A566DC4B}" type="slidenum">
              <a:rPr lang="en-US" smtClean="0"/>
              <a:t>126</a:t>
            </a:fld>
            <a:endParaRPr lang="en-US"/>
          </a:p>
        </p:txBody>
      </p:sp>
    </p:spTree>
    <p:extLst>
      <p:ext uri="{BB962C8B-B14F-4D97-AF65-F5344CB8AC3E}">
        <p14:creationId xmlns:p14="http://schemas.microsoft.com/office/powerpoint/2010/main" val="361539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2825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413522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94532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D483-079C-477D-B170-494E0861DC9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8852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3D483-079C-477D-B170-494E0861DC9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18730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3D483-079C-477D-B170-494E0861DC9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346267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3D483-079C-477D-B170-494E0861DC93}" type="datetimeFigureOut">
              <a:rPr lang="en-US" smtClean="0"/>
              <a:t>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145714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3D483-079C-477D-B170-494E0861DC93}" type="datetimeFigureOut">
              <a:rPr lang="en-US" smtClean="0"/>
              <a:t>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46290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3D483-079C-477D-B170-494E0861DC93}" type="datetimeFigureOut">
              <a:rPr lang="en-US" smtClean="0"/>
              <a:t>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31993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82672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3D483-079C-477D-B170-494E0861DC9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1611C-076C-4B81-9645-A3BCF89D984E}" type="slidenum">
              <a:rPr lang="en-US" smtClean="0"/>
              <a:t>‹#›</a:t>
            </a:fld>
            <a:endParaRPr lang="en-US"/>
          </a:p>
        </p:txBody>
      </p:sp>
    </p:spTree>
    <p:extLst>
      <p:ext uri="{BB962C8B-B14F-4D97-AF65-F5344CB8AC3E}">
        <p14:creationId xmlns:p14="http://schemas.microsoft.com/office/powerpoint/2010/main" val="226263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3D483-079C-477D-B170-494E0861DC93}" type="datetimeFigureOut">
              <a:rPr lang="en-US" smtClean="0"/>
              <a:t>2/9/2026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1611C-076C-4B81-9645-A3BCF89D984E}" type="slidenum">
              <a:rPr lang="en-US" smtClean="0"/>
              <a:t>‹#›</a:t>
            </a:fld>
            <a:endParaRPr lang="en-US"/>
          </a:p>
        </p:txBody>
      </p:sp>
    </p:spTree>
    <p:extLst>
      <p:ext uri="{BB962C8B-B14F-4D97-AF65-F5344CB8AC3E}">
        <p14:creationId xmlns:p14="http://schemas.microsoft.com/office/powerpoint/2010/main" val="323746453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B735-FD75-FDAA-11CC-121D5F640FCA}"/>
              </a:ext>
            </a:extLst>
          </p:cNvPr>
          <p:cNvSpPr>
            <a:spLocks noGrp="1"/>
          </p:cNvSpPr>
          <p:nvPr>
            <p:ph type="ctrTitle"/>
          </p:nvPr>
        </p:nvSpPr>
        <p:spPr/>
        <p:txBody>
          <a:bodyPr/>
          <a:lstStyle/>
          <a:p>
            <a:r>
              <a:rPr lang="en-US" dirty="0"/>
              <a:t>Introduction to DB</a:t>
            </a:r>
          </a:p>
        </p:txBody>
      </p:sp>
      <p:sp>
        <p:nvSpPr>
          <p:cNvPr id="3" name="Subtitle 2">
            <a:extLst>
              <a:ext uri="{FF2B5EF4-FFF2-40B4-BE49-F238E27FC236}">
                <a16:creationId xmlns:a16="http://schemas.microsoft.com/office/drawing/2014/main" id="{E27DCC9F-72C8-2943-254A-82AC15D3CB81}"/>
              </a:ext>
            </a:extLst>
          </p:cNvPr>
          <p:cNvSpPr>
            <a:spLocks noGrp="1"/>
          </p:cNvSpPr>
          <p:nvPr>
            <p:ph type="subTitle" idx="1"/>
          </p:nvPr>
        </p:nvSpPr>
        <p:spPr/>
        <p:txBody>
          <a:bodyPr/>
          <a:lstStyle/>
          <a:p>
            <a:r>
              <a:rPr lang="en-US" dirty="0"/>
              <a:t>By. Ahmed Mohamed Samir</a:t>
            </a:r>
          </a:p>
          <a:p>
            <a:r>
              <a:rPr lang="en-US" dirty="0"/>
              <a:t>ahmedmohamedmvp@gmail.com</a:t>
            </a:r>
          </a:p>
        </p:txBody>
      </p:sp>
    </p:spTree>
    <p:extLst>
      <p:ext uri="{BB962C8B-B14F-4D97-AF65-F5344CB8AC3E}">
        <p14:creationId xmlns:p14="http://schemas.microsoft.com/office/powerpoint/2010/main" val="15979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2913-086B-6823-B886-07310EE08672}"/>
              </a:ext>
            </a:extLst>
          </p:cNvPr>
          <p:cNvSpPr>
            <a:spLocks noGrp="1"/>
          </p:cNvSpPr>
          <p:nvPr>
            <p:ph type="title"/>
          </p:nvPr>
        </p:nvSpPr>
        <p:spPr>
          <a:xfrm>
            <a:off x="913795" y="1"/>
            <a:ext cx="10353762" cy="391885"/>
          </a:xfrm>
        </p:spPr>
        <p:txBody>
          <a:bodyPr>
            <a:noAutofit/>
          </a:bodyPr>
          <a:lstStyle/>
          <a:p>
            <a:r>
              <a:rPr lang="en-US" sz="2800" dirty="0"/>
              <a:t>ERD (</a:t>
            </a:r>
            <a:r>
              <a:rPr lang="en-US" sz="2800" b="1" dirty="0">
                <a:solidFill>
                  <a:srgbClr val="00B0F0"/>
                </a:solidFill>
              </a:rPr>
              <a:t>Attributes</a:t>
            </a:r>
            <a:r>
              <a:rPr lang="en-US" sz="2800" dirty="0"/>
              <a:t>)</a:t>
            </a:r>
          </a:p>
        </p:txBody>
      </p:sp>
      <p:sp>
        <p:nvSpPr>
          <p:cNvPr id="3" name="Content Placeholder 2">
            <a:extLst>
              <a:ext uri="{FF2B5EF4-FFF2-40B4-BE49-F238E27FC236}">
                <a16:creationId xmlns:a16="http://schemas.microsoft.com/office/drawing/2014/main" id="{AC6C50B7-0D4E-2EB1-466C-86AB610783A8}"/>
              </a:ext>
            </a:extLst>
          </p:cNvPr>
          <p:cNvSpPr>
            <a:spLocks noGrp="1"/>
          </p:cNvSpPr>
          <p:nvPr>
            <p:ph idx="1"/>
          </p:nvPr>
        </p:nvSpPr>
        <p:spPr>
          <a:xfrm>
            <a:off x="132079" y="391886"/>
            <a:ext cx="12059921" cy="6466113"/>
          </a:xfrm>
        </p:spPr>
        <p:txBody>
          <a:bodyPr>
            <a:normAutofit/>
          </a:bodyPr>
          <a:lstStyle/>
          <a:p>
            <a:r>
              <a:rPr lang="en-US" sz="1900" b="1" dirty="0">
                <a:solidFill>
                  <a:srgbClr val="00B0F0"/>
                </a:solidFill>
              </a:rPr>
              <a:t>Attributes</a:t>
            </a:r>
            <a:r>
              <a:rPr lang="en-US" sz="1900" dirty="0"/>
              <a:t> are properties used to describe an entity: like an EMPLOYEE entity may have the attributes SSN, Address, Gender , Birthdate </a:t>
            </a:r>
            <a:r>
              <a:rPr lang="en-US" sz="1900" dirty="0">
                <a:sym typeface="Wingdings" panose="05000000000000000000" pitchFamily="2" charset="2"/>
              </a:rPr>
              <a:t> </a:t>
            </a:r>
            <a:r>
              <a:rPr lang="en-US" sz="1900" dirty="0"/>
              <a:t>the first letter is capital</a:t>
            </a:r>
          </a:p>
          <a:p>
            <a:r>
              <a:rPr lang="en-US" sz="2000" b="1" dirty="0">
                <a:solidFill>
                  <a:srgbClr val="FF0000"/>
                </a:solidFill>
              </a:rPr>
              <a:t>Simple attribute </a:t>
            </a:r>
            <a:r>
              <a:rPr lang="en-US" sz="2000" dirty="0"/>
              <a:t>: not calculated , has one value ,  </a:t>
            </a:r>
          </a:p>
          <a:p>
            <a:r>
              <a:rPr lang="en-US" sz="2000" b="1" dirty="0">
                <a:solidFill>
                  <a:srgbClr val="FF0000"/>
                </a:solidFill>
              </a:rPr>
              <a:t>Composite attribute </a:t>
            </a:r>
            <a:r>
              <a:rPr lang="en-US" sz="2000" dirty="0"/>
              <a:t>: for example, Name(FirstName, </a:t>
            </a:r>
            <a:r>
              <a:rPr lang="en-US" sz="2000" dirty="0" err="1"/>
              <a:t>MiddleName</a:t>
            </a:r>
            <a:r>
              <a:rPr lang="en-US" sz="2000" dirty="0"/>
              <a:t>, </a:t>
            </a:r>
            <a:r>
              <a:rPr lang="en-US" sz="2000" dirty="0" err="1"/>
              <a:t>LastName</a:t>
            </a:r>
            <a:r>
              <a:rPr lang="en-US" sz="2000" dirty="0"/>
              <a:t>) in schema each on takes a column</a:t>
            </a:r>
          </a:p>
          <a:p>
            <a:r>
              <a:rPr lang="en-US" sz="2000" b="1" dirty="0">
                <a:solidFill>
                  <a:srgbClr val="FF0000"/>
                </a:solidFill>
              </a:rPr>
              <a:t>multivalued attributes</a:t>
            </a:r>
            <a:r>
              <a:rPr lang="en-US" sz="2000" dirty="0"/>
              <a:t>: like email , color of a car , represented by double ellipse</a:t>
            </a:r>
          </a:p>
          <a:p>
            <a:r>
              <a:rPr lang="en-US" sz="2000" b="1" dirty="0">
                <a:solidFill>
                  <a:srgbClr val="FF0000"/>
                </a:solidFill>
              </a:rPr>
              <a:t>Complex Attributes </a:t>
            </a:r>
            <a:r>
              <a:rPr lang="en-US" sz="2000" dirty="0"/>
              <a:t>: composite and multivalued attributes may be nested &gt; </a:t>
            </a:r>
            <a:r>
              <a:rPr lang="en-US" sz="2000" dirty="0" err="1"/>
              <a:t>College_degree</a:t>
            </a:r>
            <a:r>
              <a:rPr lang="en-US" sz="2000" dirty="0"/>
              <a:t>(College, Year, Degree, Field)</a:t>
            </a:r>
          </a:p>
          <a:p>
            <a:r>
              <a:rPr lang="en-US" sz="2000" b="1" dirty="0">
                <a:solidFill>
                  <a:srgbClr val="FF0000"/>
                </a:solidFill>
              </a:rPr>
              <a:t>key attribute </a:t>
            </a:r>
            <a:r>
              <a:rPr lang="en-US" sz="2000" dirty="0"/>
              <a:t>(unique attribute) : each entity must have at least one key attribute</a:t>
            </a:r>
          </a:p>
          <a:p>
            <a:r>
              <a:rPr lang="en-US" sz="2000" b="1" dirty="0">
                <a:solidFill>
                  <a:srgbClr val="FF0000"/>
                </a:solidFill>
              </a:rPr>
              <a:t>derived attribute</a:t>
            </a:r>
            <a:r>
              <a:rPr lang="en-US" sz="2000" dirty="0"/>
              <a:t>: we can get the age from birthdate , represented by dotted ellipse</a:t>
            </a:r>
          </a:p>
          <a:p>
            <a:r>
              <a:rPr lang="en-US" sz="2000" b="1" dirty="0">
                <a:solidFill>
                  <a:srgbClr val="FF0000"/>
                </a:solidFill>
              </a:rPr>
              <a:t>relationship attribute</a:t>
            </a:r>
            <a:r>
              <a:rPr lang="en-US" sz="2000" dirty="0"/>
              <a:t>:  attribute on the relationship(diamond) </a:t>
            </a:r>
          </a:p>
          <a:p>
            <a:pPr lvl="1"/>
            <a:r>
              <a:rPr lang="en-US" dirty="0"/>
              <a:t>means that attribute value is based on row from entity1 and row form entity2</a:t>
            </a:r>
          </a:p>
          <a:p>
            <a:pPr lvl="1"/>
            <a:r>
              <a:rPr lang="en-US" dirty="0"/>
              <a:t>like grade :can't be found without course and student, </a:t>
            </a:r>
            <a:r>
              <a:rPr lang="en-US" dirty="0" err="1"/>
              <a:t>working_hours</a:t>
            </a:r>
            <a:r>
              <a:rPr lang="en-US" dirty="0"/>
              <a:t> : can't be found without employee and project </a:t>
            </a:r>
          </a:p>
          <a:p>
            <a:pPr lvl="1"/>
            <a:r>
              <a:rPr lang="en-US" dirty="0"/>
              <a:t>hiring date  : between department and instructor</a:t>
            </a:r>
          </a:p>
          <a:p>
            <a:pPr lvl="1"/>
            <a:r>
              <a:rPr lang="en-US" dirty="0"/>
              <a:t>Woking hours: between Employees, Project</a:t>
            </a:r>
            <a:endParaRPr lang="en-US" sz="2000" dirty="0"/>
          </a:p>
        </p:txBody>
      </p:sp>
    </p:spTree>
    <p:extLst>
      <p:ext uri="{BB962C8B-B14F-4D97-AF65-F5344CB8AC3E}">
        <p14:creationId xmlns:p14="http://schemas.microsoft.com/office/powerpoint/2010/main" val="490102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D02-6D76-360C-3DCA-4AC989C669DD}"/>
              </a:ext>
            </a:extLst>
          </p:cNvPr>
          <p:cNvSpPr>
            <a:spLocks noGrp="1"/>
          </p:cNvSpPr>
          <p:nvPr>
            <p:ph type="title"/>
          </p:nvPr>
        </p:nvSpPr>
        <p:spPr>
          <a:xfrm>
            <a:off x="913795" y="0"/>
            <a:ext cx="10353762" cy="666541"/>
          </a:xfrm>
        </p:spPr>
        <p:txBody>
          <a:bodyPr>
            <a:normAutofit fontScale="90000"/>
          </a:bodyPr>
          <a:lstStyle/>
          <a:p>
            <a:r>
              <a:rPr lang="en-US" b="1" dirty="0">
                <a:solidFill>
                  <a:srgbClr val="FF0000"/>
                </a:solidFill>
              </a:rPr>
              <a:t>Ranking function with partition by</a:t>
            </a:r>
          </a:p>
        </p:txBody>
      </p:sp>
      <p:sp>
        <p:nvSpPr>
          <p:cNvPr id="3" name="Content Placeholder 2">
            <a:extLst>
              <a:ext uri="{FF2B5EF4-FFF2-40B4-BE49-F238E27FC236}">
                <a16:creationId xmlns:a16="http://schemas.microsoft.com/office/drawing/2014/main" id="{C1ADEFBC-CDF9-66F0-0946-443E5B722B26}"/>
              </a:ext>
            </a:extLst>
          </p:cNvPr>
          <p:cNvSpPr>
            <a:spLocks noGrp="1"/>
          </p:cNvSpPr>
          <p:nvPr>
            <p:ph idx="1"/>
          </p:nvPr>
        </p:nvSpPr>
        <p:spPr>
          <a:xfrm>
            <a:off x="90435" y="666541"/>
            <a:ext cx="11987684" cy="5714162"/>
          </a:xfrm>
        </p:spPr>
        <p:txBody>
          <a:bodyPr/>
          <a:lstStyle/>
          <a:p>
            <a:r>
              <a:rPr lang="en-US" sz="2000" dirty="0"/>
              <a:t>Select * From ( Select *, </a:t>
            </a:r>
            <a:r>
              <a:rPr lang="en-US" sz="2000" dirty="0" err="1"/>
              <a:t>Row_number</a:t>
            </a:r>
            <a:r>
              <a:rPr lang="en-US" sz="2000" dirty="0"/>
              <a:t>() over(Partition by </a:t>
            </a:r>
            <a:r>
              <a:rPr lang="en-US" sz="2000" dirty="0" err="1"/>
              <a:t>dept_id</a:t>
            </a:r>
            <a:r>
              <a:rPr lang="en-US" sz="2000" dirty="0"/>
              <a:t> order by salary desc) as RN from employee) as </a:t>
            </a:r>
            <a:r>
              <a:rPr lang="en-US" sz="2000" dirty="0" err="1"/>
              <a:t>newtable</a:t>
            </a:r>
            <a:r>
              <a:rPr lang="en-US" sz="2400" dirty="0"/>
              <a:t> </a:t>
            </a:r>
            <a:r>
              <a:rPr lang="en-US" sz="2000" dirty="0"/>
              <a:t>where RN=1</a:t>
            </a:r>
            <a:endParaRPr lang="en-US" sz="2400" dirty="0"/>
          </a:p>
          <a:p>
            <a:pPr lvl="1"/>
            <a:r>
              <a:rPr lang="en-US" sz="2000" dirty="0"/>
              <a:t>Divide table into group based on </a:t>
            </a:r>
            <a:r>
              <a:rPr lang="en-US" sz="2000" dirty="0" err="1"/>
              <a:t>dept_id</a:t>
            </a:r>
            <a:endParaRPr lang="en-US" sz="2000" dirty="0"/>
          </a:p>
          <a:p>
            <a:pPr lvl="1"/>
            <a:r>
              <a:rPr lang="en-US" sz="2000" dirty="0"/>
              <a:t>Order each group based on salary</a:t>
            </a:r>
          </a:p>
          <a:p>
            <a:pPr lvl="1"/>
            <a:r>
              <a:rPr lang="en-US" sz="2000" dirty="0"/>
              <a:t>Apply </a:t>
            </a:r>
            <a:r>
              <a:rPr lang="en-US" sz="2000" dirty="0" err="1"/>
              <a:t>Row_number</a:t>
            </a:r>
            <a:r>
              <a:rPr lang="en-US" sz="2000" dirty="0"/>
              <a:t>() on each group</a:t>
            </a:r>
          </a:p>
          <a:p>
            <a:pPr lvl="1"/>
            <a:r>
              <a:rPr lang="en-US" sz="2000" dirty="0"/>
              <a:t>This means Select the most employee with the most salary on each group</a:t>
            </a:r>
            <a:endParaRPr lang="en-US" dirty="0"/>
          </a:p>
          <a:p>
            <a:endParaRPr lang="en-US" dirty="0"/>
          </a:p>
          <a:p>
            <a:endParaRPr lang="en-US" dirty="0"/>
          </a:p>
          <a:p>
            <a:pPr algn="r" rtl="1"/>
            <a:r>
              <a:rPr lang="en-US" sz="2400" dirty="0"/>
              <a:t>Group by : </a:t>
            </a:r>
            <a:r>
              <a:rPr lang="ar-EG" sz="2400" dirty="0"/>
              <a:t> بتخفى ال </a:t>
            </a:r>
            <a:r>
              <a:rPr lang="en-US" sz="2400" dirty="0"/>
              <a:t>rows </a:t>
            </a:r>
            <a:r>
              <a:rPr lang="ar-EG" sz="2400" dirty="0"/>
              <a:t> وتطلع الناتج بتاع العملية الحسابية</a:t>
            </a:r>
          </a:p>
          <a:p>
            <a:pPr algn="r" rtl="1"/>
            <a:r>
              <a:rPr lang="en-US" sz="2400" dirty="0"/>
              <a:t>Partition by : </a:t>
            </a:r>
            <a:r>
              <a:rPr lang="ar-EG" sz="2400" dirty="0"/>
              <a:t> دى بتقسم ل </a:t>
            </a:r>
            <a:r>
              <a:rPr lang="en-US" sz="2400" dirty="0"/>
              <a:t>groups</a:t>
            </a:r>
            <a:r>
              <a:rPr lang="ar-EG" sz="2400" dirty="0"/>
              <a:t> من </a:t>
            </a:r>
            <a:r>
              <a:rPr lang="en-US" sz="2400" dirty="0"/>
              <a:t> </a:t>
            </a:r>
            <a:r>
              <a:rPr lang="ar-EG" sz="2400" dirty="0"/>
              <a:t>غير ما تخفى ال </a:t>
            </a:r>
            <a:r>
              <a:rPr lang="en-US" sz="2400" dirty="0"/>
              <a:t>rows</a:t>
            </a:r>
          </a:p>
        </p:txBody>
      </p:sp>
      <p:pic>
        <p:nvPicPr>
          <p:cNvPr id="5" name="Picture 4">
            <a:extLst>
              <a:ext uri="{FF2B5EF4-FFF2-40B4-BE49-F238E27FC236}">
                <a16:creationId xmlns:a16="http://schemas.microsoft.com/office/drawing/2014/main" id="{D45656A0-FDA6-F2C2-7B6A-C855F3FE9594}"/>
              </a:ext>
            </a:extLst>
          </p:cNvPr>
          <p:cNvPicPr>
            <a:picLocks noChangeAspect="1"/>
          </p:cNvPicPr>
          <p:nvPr/>
        </p:nvPicPr>
        <p:blipFill>
          <a:blip r:embed="rId2"/>
          <a:stretch>
            <a:fillRect/>
          </a:stretch>
        </p:blipFill>
        <p:spPr>
          <a:xfrm>
            <a:off x="113881" y="2838711"/>
            <a:ext cx="4507314" cy="4019289"/>
          </a:xfrm>
          <a:prstGeom prst="rect">
            <a:avLst/>
          </a:prstGeom>
        </p:spPr>
      </p:pic>
    </p:spTree>
    <p:extLst>
      <p:ext uri="{BB962C8B-B14F-4D97-AF65-F5344CB8AC3E}">
        <p14:creationId xmlns:p14="http://schemas.microsoft.com/office/powerpoint/2010/main" val="2450408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7141B-C49B-2D66-3B89-257331C939EA}"/>
              </a:ext>
            </a:extLst>
          </p:cNvPr>
          <p:cNvSpPr>
            <a:spLocks noGrp="1"/>
          </p:cNvSpPr>
          <p:nvPr>
            <p:ph idx="1"/>
          </p:nvPr>
        </p:nvSpPr>
        <p:spPr>
          <a:xfrm>
            <a:off x="978877" y="2880702"/>
            <a:ext cx="10515600" cy="1325563"/>
          </a:xfrm>
        </p:spPr>
        <p:txBody>
          <a:bodyPr>
            <a:normAutofit lnSpcReduction="10000"/>
          </a:bodyPr>
          <a:lstStyle/>
          <a:p>
            <a:pPr marL="0" indent="0" algn="ctr">
              <a:buNone/>
            </a:pPr>
            <a:r>
              <a:rPr lang="en-US" sz="9600" b="1" dirty="0">
                <a:solidFill>
                  <a:srgbClr val="FF0000"/>
                </a:solidFill>
              </a:rPr>
              <a:t>BUILT In Method</a:t>
            </a:r>
          </a:p>
        </p:txBody>
      </p:sp>
    </p:spTree>
    <p:extLst>
      <p:ext uri="{BB962C8B-B14F-4D97-AF65-F5344CB8AC3E}">
        <p14:creationId xmlns:p14="http://schemas.microsoft.com/office/powerpoint/2010/main" val="3856405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49A9-9C91-A973-1745-8A8ACCEA1ED0}"/>
              </a:ext>
            </a:extLst>
          </p:cNvPr>
          <p:cNvSpPr>
            <a:spLocks noGrp="1"/>
          </p:cNvSpPr>
          <p:nvPr>
            <p:ph type="title"/>
          </p:nvPr>
        </p:nvSpPr>
        <p:spPr>
          <a:xfrm>
            <a:off x="838200" y="123964"/>
            <a:ext cx="10515600" cy="880871"/>
          </a:xfrm>
        </p:spPr>
        <p:txBody>
          <a:bodyPr/>
          <a:lstStyle/>
          <a:p>
            <a:r>
              <a:rPr lang="en-US" dirty="0"/>
              <a:t>Built in methods that work with null</a:t>
            </a:r>
          </a:p>
        </p:txBody>
      </p:sp>
      <p:sp>
        <p:nvSpPr>
          <p:cNvPr id="3" name="Content Placeholder 2">
            <a:extLst>
              <a:ext uri="{FF2B5EF4-FFF2-40B4-BE49-F238E27FC236}">
                <a16:creationId xmlns:a16="http://schemas.microsoft.com/office/drawing/2014/main" id="{E4BD5A69-69C3-EFDC-E707-A318BC23F920}"/>
              </a:ext>
            </a:extLst>
          </p:cNvPr>
          <p:cNvSpPr>
            <a:spLocks noGrp="1"/>
          </p:cNvSpPr>
          <p:nvPr>
            <p:ph idx="1"/>
          </p:nvPr>
        </p:nvSpPr>
        <p:spPr>
          <a:xfrm>
            <a:off x="351692" y="1732449"/>
            <a:ext cx="11716378" cy="4839173"/>
          </a:xfrm>
        </p:spPr>
        <p:txBody>
          <a:bodyPr>
            <a:normAutofit/>
          </a:bodyPr>
          <a:lstStyle/>
          <a:p>
            <a:r>
              <a:rPr lang="en-US" sz="2400" dirty="0"/>
              <a:t>select </a:t>
            </a:r>
            <a:r>
              <a:rPr lang="en-US" sz="2400" b="1" dirty="0" err="1">
                <a:solidFill>
                  <a:srgbClr val="FF0000"/>
                </a:solidFill>
              </a:rPr>
              <a:t>isnull</a:t>
            </a:r>
            <a:r>
              <a:rPr lang="en-US" sz="2400" dirty="0"/>
              <a:t>(Fname, 'no name') // replace any null value at column Fname with 'no name’ </a:t>
            </a:r>
          </a:p>
          <a:p>
            <a:endParaRPr lang="en-US" sz="2400" dirty="0"/>
          </a:p>
          <a:p>
            <a:r>
              <a:rPr lang="en-US" sz="2400" dirty="0"/>
              <a:t>select </a:t>
            </a:r>
            <a:r>
              <a:rPr lang="en-US" sz="2400" b="1" dirty="0">
                <a:solidFill>
                  <a:srgbClr val="FF0000"/>
                </a:solidFill>
              </a:rPr>
              <a:t>coalesce</a:t>
            </a:r>
            <a:r>
              <a:rPr lang="en-US" sz="2400" dirty="0"/>
              <a:t>(Fname, Lname, add , 'no data') // if Fname is null replace with Lname if null replace with add if null replace with 'no data’</a:t>
            </a:r>
          </a:p>
          <a:p>
            <a:endParaRPr lang="en-US" sz="2400" dirty="0"/>
          </a:p>
          <a:p>
            <a:r>
              <a:rPr lang="en-US" sz="2400" dirty="0"/>
              <a:t>SELECT </a:t>
            </a:r>
            <a:r>
              <a:rPr lang="en-US" sz="2400" b="1" dirty="0">
                <a:solidFill>
                  <a:srgbClr val="FF0000"/>
                </a:solidFill>
              </a:rPr>
              <a:t>NULLIF</a:t>
            </a:r>
            <a:r>
              <a:rPr lang="en-US" sz="2400" dirty="0"/>
              <a:t>(price, 0) FROM products; </a:t>
            </a:r>
          </a:p>
          <a:p>
            <a:pPr lvl="1"/>
            <a:r>
              <a:rPr lang="en-US" sz="2000" dirty="0"/>
              <a:t>This query will return the price of each product, but if the price is 0, it will be replaced with null.</a:t>
            </a:r>
          </a:p>
          <a:p>
            <a:endParaRPr lang="en-US" sz="2400" dirty="0"/>
          </a:p>
          <a:p>
            <a:endParaRPr lang="en-US" sz="2400" dirty="0"/>
          </a:p>
        </p:txBody>
      </p:sp>
    </p:spTree>
    <p:extLst>
      <p:ext uri="{BB962C8B-B14F-4D97-AF65-F5344CB8AC3E}">
        <p14:creationId xmlns:p14="http://schemas.microsoft.com/office/powerpoint/2010/main" val="517964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EE3C-21D3-9021-5CA3-6223CC7AFEEF}"/>
              </a:ext>
            </a:extLst>
          </p:cNvPr>
          <p:cNvSpPr>
            <a:spLocks noGrp="1"/>
          </p:cNvSpPr>
          <p:nvPr>
            <p:ph type="title"/>
          </p:nvPr>
        </p:nvSpPr>
        <p:spPr>
          <a:xfrm>
            <a:off x="838200" y="0"/>
            <a:ext cx="10515600" cy="810532"/>
          </a:xfrm>
        </p:spPr>
        <p:txBody>
          <a:bodyPr/>
          <a:lstStyle/>
          <a:p>
            <a:r>
              <a:rPr lang="en-US" dirty="0"/>
              <a:t>Built in method on date</a:t>
            </a:r>
          </a:p>
        </p:txBody>
      </p:sp>
      <p:sp>
        <p:nvSpPr>
          <p:cNvPr id="3" name="Content Placeholder 2">
            <a:extLst>
              <a:ext uri="{FF2B5EF4-FFF2-40B4-BE49-F238E27FC236}">
                <a16:creationId xmlns:a16="http://schemas.microsoft.com/office/drawing/2014/main" id="{802EB342-56CD-F36F-18A2-0E3DB0E777BA}"/>
              </a:ext>
            </a:extLst>
          </p:cNvPr>
          <p:cNvSpPr>
            <a:spLocks noGrp="1"/>
          </p:cNvSpPr>
          <p:nvPr>
            <p:ph idx="1"/>
          </p:nvPr>
        </p:nvSpPr>
        <p:spPr>
          <a:xfrm>
            <a:off x="211015" y="894303"/>
            <a:ext cx="11980985" cy="5697415"/>
          </a:xfrm>
        </p:spPr>
        <p:txBody>
          <a:bodyPr>
            <a:norm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b="1" dirty="0" err="1">
                <a:solidFill>
                  <a:srgbClr val="FF0000"/>
                </a:solidFill>
                <a:latin typeface="Consolas" panose="020B0609020204030204" pitchFamily="49" charset="0"/>
              </a:rPr>
              <a:t>getdate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get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and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time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now</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 // </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year</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data1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date2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the </a:t>
            </a:r>
            <a:r>
              <a:rPr lang="en-US" sz="1800" dirty="0">
                <a:solidFill>
                  <a:srgbClr val="FF00FF"/>
                </a:solidFill>
                <a:latin typeface="Consolas" panose="020B0609020204030204" pitchFamily="49" charset="0"/>
              </a:rPr>
              <a:t>difference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two </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MM</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MONTH</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August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YYYY</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-- 2024</a:t>
            </a:r>
            <a:endParaRPr lang="en-US" sz="1800" dirty="0">
              <a:solidFill>
                <a:srgbClr val="FF00FF"/>
              </a:solidFill>
              <a:latin typeface="Consolas" panose="020B0609020204030204" pitchFamily="49" charset="0"/>
            </a:endParaRPr>
          </a:p>
          <a:p>
            <a:endParaRPr lang="en-US" sz="1800" dirty="0">
              <a:solidFill>
                <a:srgbClr val="FF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'dd-MM-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-- 06-08-2024 16:59:08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a:t>
            </a:r>
            <a:r>
              <a:rPr lang="en-US" sz="1800" dirty="0">
                <a:solidFill>
                  <a:srgbClr val="FF0000"/>
                </a:solidFill>
                <a:latin typeface="Consolas" panose="020B0609020204030204" pitchFamily="49" charset="0"/>
              </a:rPr>
              <a:t>-MMM-</a:t>
            </a:r>
            <a:r>
              <a:rPr lang="en-US" sz="1800" dirty="0" err="1">
                <a:solidFill>
                  <a:srgbClr val="FF0000"/>
                </a:solidFill>
                <a:latin typeface="Consolas" panose="020B0609020204030204" pitchFamily="49" charset="0"/>
              </a:rPr>
              <a:t>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Tue-Aug-24 16:59:59 PM</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FORMAT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GETDATE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dddd</a:t>
            </a:r>
            <a:r>
              <a:rPr lang="en-US" sz="1800" dirty="0">
                <a:solidFill>
                  <a:srgbClr val="FF0000"/>
                </a:solidFill>
                <a:latin typeface="Consolas" panose="020B0609020204030204" pitchFamily="49" charset="0"/>
              </a:rPr>
              <a:t>-MMMM-</a:t>
            </a:r>
            <a:r>
              <a:rPr lang="en-US" sz="1800" dirty="0" err="1">
                <a:solidFill>
                  <a:srgbClr val="FF0000"/>
                </a:solidFill>
                <a:latin typeface="Consolas" panose="020B0609020204030204" pitchFamily="49" charset="0"/>
              </a:rPr>
              <a:t>yyyy</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HH:mm:ss</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tt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Tuesday-August-2024 17:01:39 PM</a:t>
            </a:r>
            <a:endParaRPr lang="en-US" sz="2000" dirty="0"/>
          </a:p>
        </p:txBody>
      </p:sp>
    </p:spTree>
    <p:extLst>
      <p:ext uri="{BB962C8B-B14F-4D97-AF65-F5344CB8AC3E}">
        <p14:creationId xmlns:p14="http://schemas.microsoft.com/office/powerpoint/2010/main" val="2897723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774-399B-7830-EC1F-1210961BC111}"/>
              </a:ext>
            </a:extLst>
          </p:cNvPr>
          <p:cNvSpPr>
            <a:spLocks noGrp="1"/>
          </p:cNvSpPr>
          <p:nvPr>
            <p:ph type="title"/>
          </p:nvPr>
        </p:nvSpPr>
        <p:spPr>
          <a:xfrm>
            <a:off x="838200" y="0"/>
            <a:ext cx="10515600" cy="609565"/>
          </a:xfrm>
        </p:spPr>
        <p:txBody>
          <a:bodyPr>
            <a:normAutofit fontScale="90000"/>
          </a:bodyPr>
          <a:lstStyle/>
          <a:p>
            <a:r>
              <a:rPr lang="en-US" dirty="0"/>
              <a:t>Built in method</a:t>
            </a:r>
          </a:p>
        </p:txBody>
      </p:sp>
      <p:sp>
        <p:nvSpPr>
          <p:cNvPr id="3" name="Content Placeholder 2">
            <a:extLst>
              <a:ext uri="{FF2B5EF4-FFF2-40B4-BE49-F238E27FC236}">
                <a16:creationId xmlns:a16="http://schemas.microsoft.com/office/drawing/2014/main" id="{B5AEF3D9-13A8-C1E4-0D3A-BD268E428CE5}"/>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30</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age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000000"/>
                </a:solidFill>
                <a:latin typeface="Consolas" panose="020B0609020204030204" pitchFamily="49" charset="0"/>
              </a:rPr>
              <a:t> the </a:t>
            </a:r>
            <a:r>
              <a:rPr lang="en-US" sz="2000" dirty="0">
                <a:solidFill>
                  <a:srgbClr val="0000FF"/>
                </a:solidFill>
                <a:latin typeface="Consolas" panose="020B0609020204030204" pitchFamily="49" charset="0"/>
              </a:rPr>
              <a:t>integer</a:t>
            </a:r>
            <a:r>
              <a:rPr lang="en-US" sz="2000" dirty="0">
                <a:solidFill>
                  <a:srgbClr val="000000"/>
                </a:solidFill>
                <a:latin typeface="Consolas" panose="020B0609020204030204" pitchFamily="49" charset="0"/>
              </a:rPr>
              <a:t> age </a:t>
            </a:r>
            <a:r>
              <a:rPr lang="en-US" sz="2000" dirty="0">
                <a:solidFill>
                  <a:srgbClr val="0000FF"/>
                </a:solidFill>
                <a:latin typeface="Consolas" panose="020B0609020204030204" pitchFamily="49" charset="0"/>
              </a:rPr>
              <a:t>to</a:t>
            </a:r>
            <a:r>
              <a:rPr lang="en-US" sz="2000" dirty="0">
                <a:solidFill>
                  <a:srgbClr val="000000"/>
                </a:solidFill>
                <a:latin typeface="Consolas" panose="020B0609020204030204" pitchFamily="49" charset="0"/>
              </a:rPr>
              <a:t> string</a:t>
            </a:r>
          </a:p>
          <a:p>
            <a:pPr>
              <a:lnSpc>
                <a:spcPct val="10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Fname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convert to string and concatenate, if there is null value replace it with ''</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ali</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mohamed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ahmed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Mohamed</a:t>
            </a:r>
          </a:p>
          <a:p>
            <a:pPr>
              <a:lnSpc>
                <a:spcPct val="150000"/>
              </a:lnSpc>
            </a:pPr>
            <a:r>
              <a:rPr lang="en-US" sz="1800" dirty="0">
                <a:solidFill>
                  <a:srgbClr val="FF00FF"/>
                </a:solidFill>
                <a:latin typeface="Consolas" panose="020B0609020204030204" pitchFamily="49" charset="0"/>
              </a:rPr>
              <a:t>Space(5) // return 5 spaces</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 ,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QUOTENAME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 // "ahmed"</a:t>
            </a:r>
          </a:p>
          <a:p>
            <a:pPr>
              <a:lnSpc>
                <a:spcPct val="150000"/>
              </a:lnSpc>
            </a:pPr>
            <a:r>
              <a:rPr lang="en-US" sz="1800" dirty="0">
                <a:solidFill>
                  <a:srgbClr val="FF00FF"/>
                </a:solidFill>
                <a:latin typeface="Consolas" panose="020B0609020204030204" pitchFamily="49" charset="0"/>
              </a:rPr>
              <a:t>Trim</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000000"/>
                </a:solidFill>
                <a:latin typeface="Consolas" panose="020B0609020204030204" pitchFamily="49" charset="0"/>
              </a:rPr>
              <a:t>)</a:t>
            </a:r>
          </a:p>
          <a:p>
            <a:r>
              <a:rPr lang="en-US" sz="1800" dirty="0">
                <a:solidFill>
                  <a:srgbClr val="FF00FF"/>
                </a:solidFill>
                <a:latin typeface="Consolas" panose="020B0609020204030204" pitchFamily="49" charset="0"/>
              </a:rPr>
              <a:t>REVERSE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a:t>
            </a:r>
            <a:r>
              <a:rPr lang="en-US" sz="1800" dirty="0" err="1">
                <a:solidFill>
                  <a:srgbClr val="808080"/>
                </a:solidFill>
                <a:latin typeface="Consolas" panose="020B0609020204030204" pitchFamily="49" charset="0"/>
              </a:rPr>
              <a:t>demha</a:t>
            </a:r>
            <a:endParaRPr lang="en-US" sz="1800" dirty="0">
              <a:solidFill>
                <a:srgbClr val="808080"/>
              </a:solidFill>
              <a:latin typeface="Consolas" panose="020B0609020204030204" pitchFamily="49" charset="0"/>
            </a:endParaRPr>
          </a:p>
          <a:p>
            <a:r>
              <a:rPr lang="en-US" sz="1800" dirty="0" err="1">
                <a:solidFill>
                  <a:srgbClr val="FF00FF"/>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 // 5 , order by </a:t>
            </a:r>
            <a:r>
              <a:rPr lang="en-US" sz="1800" dirty="0" err="1">
                <a:solidFill>
                  <a:srgbClr val="808080"/>
                </a:solidFill>
                <a:latin typeface="Consolas" panose="020B0609020204030204" pitchFamily="49" charset="0"/>
              </a:rPr>
              <a:t>len</a:t>
            </a:r>
            <a:r>
              <a:rPr lang="en-US" sz="1800" dirty="0">
                <a:solidFill>
                  <a:srgbClr val="808080"/>
                </a:solidFill>
                <a:latin typeface="Consolas" panose="020B0609020204030204" pitchFamily="49" charset="0"/>
              </a:rPr>
              <a:t>(</a:t>
            </a:r>
            <a:r>
              <a:rPr lang="en-US" sz="1800" dirty="0" err="1">
                <a:solidFill>
                  <a:srgbClr val="808080"/>
                </a:solidFill>
                <a:latin typeface="Consolas" panose="020B0609020204030204" pitchFamily="49" charset="0"/>
              </a:rPr>
              <a:t>first_name</a:t>
            </a:r>
            <a:r>
              <a:rPr lang="en-US" sz="1800" dirty="0">
                <a:solidFill>
                  <a:srgbClr val="808080"/>
                </a:solidFill>
                <a:latin typeface="Consolas" panose="020B0609020204030204" pitchFamily="49" charset="0"/>
              </a:rPr>
              <a:t>) desc </a:t>
            </a:r>
            <a:r>
              <a:rPr lang="en-US" sz="1800" dirty="0">
                <a:solidFill>
                  <a:srgbClr val="808080"/>
                </a:solidFill>
                <a:latin typeface="Consolas" panose="020B0609020204030204" pitchFamily="49" charset="0"/>
                <a:sym typeface="Wingdings" panose="05000000000000000000" pitchFamily="2" charset="2"/>
              </a:rPr>
              <a:t> order based on length of string</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ahmed</a:t>
            </a:r>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'ahmed'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ahm</a:t>
            </a:r>
            <a:r>
              <a:rPr lang="en-US" sz="1800" dirty="0">
                <a:solidFill>
                  <a:srgbClr val="008000"/>
                </a:solidFill>
                <a:latin typeface="Consolas" panose="020B0609020204030204" pitchFamily="49" charset="0"/>
              </a:rPr>
              <a:t> , note that first index here at 1</a:t>
            </a:r>
          </a:p>
          <a:p>
            <a:r>
              <a:rPr lang="en-US" sz="1800" dirty="0">
                <a:solidFill>
                  <a:srgbClr val="008000"/>
                </a:solidFill>
                <a:latin typeface="Consolas" panose="020B0609020204030204" pitchFamily="49" charset="0"/>
              </a:rPr>
              <a:t>Sqrt(16) // 4</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410403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F1A2-0AD4-6200-E50C-EDDF372F1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BE9F5-5A0A-987B-D509-49AF55493FF6}"/>
              </a:ext>
            </a:extLst>
          </p:cNvPr>
          <p:cNvSpPr>
            <a:spLocks noGrp="1"/>
          </p:cNvSpPr>
          <p:nvPr>
            <p:ph type="title"/>
          </p:nvPr>
        </p:nvSpPr>
        <p:spPr>
          <a:xfrm>
            <a:off x="838200" y="0"/>
            <a:ext cx="10515600" cy="609565"/>
          </a:xfrm>
        </p:spPr>
        <p:txBody>
          <a:bodyPr>
            <a:normAutofit fontScale="90000"/>
          </a:bodyPr>
          <a:lstStyle/>
          <a:p>
            <a:r>
              <a:rPr lang="en-US" dirty="0"/>
              <a:t>Built in method (Round)</a:t>
            </a:r>
          </a:p>
        </p:txBody>
      </p:sp>
      <p:sp>
        <p:nvSpPr>
          <p:cNvPr id="3" name="Content Placeholder 2">
            <a:extLst>
              <a:ext uri="{FF2B5EF4-FFF2-40B4-BE49-F238E27FC236}">
                <a16:creationId xmlns:a16="http://schemas.microsoft.com/office/drawing/2014/main" id="{D430B152-48D8-29BB-D454-33661E8B44BE}"/>
              </a:ext>
            </a:extLst>
          </p:cNvPr>
          <p:cNvSpPr>
            <a:spLocks noGrp="1"/>
          </p:cNvSpPr>
          <p:nvPr>
            <p:ph idx="1"/>
          </p:nvPr>
        </p:nvSpPr>
        <p:spPr>
          <a:xfrm>
            <a:off x="271305" y="609565"/>
            <a:ext cx="11706329" cy="6042444"/>
          </a:xfrm>
        </p:spPr>
        <p:txBody>
          <a:bodyPr>
            <a:normAutofit/>
          </a:bodyPr>
          <a:lstStyle/>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(3.516, 0); -- Result: 4</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(3.499, 0); -- Result: 3</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 2); -- Result: 123.46    </a:t>
            </a:r>
          </a:p>
          <a:p>
            <a:pPr>
              <a:lnSpc>
                <a:spcPct val="150000"/>
              </a:lnSpc>
            </a:pP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(123.454, 2); -- Result: 123.45</a:t>
            </a:r>
          </a:p>
          <a:p>
            <a:pPr>
              <a:lnSpc>
                <a:spcPct val="150000"/>
              </a:lnSpc>
            </a:pPr>
            <a:r>
              <a:rPr lang="en-US" sz="2000" dirty="0">
                <a:solidFill>
                  <a:srgbClr val="0000FF"/>
                </a:solidFill>
                <a:latin typeface="Consolas" panose="020B0609020204030204" pitchFamily="49" charset="0"/>
              </a:rPr>
              <a:t>select </a:t>
            </a:r>
            <a:r>
              <a:rPr lang="en-US" sz="2000" dirty="0">
                <a:solidFill>
                  <a:srgbClr val="FF00FF"/>
                </a:solidFill>
                <a:latin typeface="Consolas" panose="020B0609020204030204" pitchFamily="49" charset="0"/>
              </a:rPr>
              <a:t>ROUND</a:t>
            </a:r>
            <a:r>
              <a:rPr lang="en-US" sz="2000" dirty="0">
                <a:solidFill>
                  <a:srgbClr val="000000"/>
                </a:solidFill>
                <a:latin typeface="Consolas" panose="020B0609020204030204" pitchFamily="49" charset="0"/>
              </a:rPr>
              <a:t>(123.456</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2, 1);</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 Result: 123.45</a:t>
            </a:r>
            <a:r>
              <a:rPr lang="en-US" sz="2000" dirty="0">
                <a:solidFill>
                  <a:srgbClr val="0000FF"/>
                </a:solidFill>
                <a:latin typeface="Consolas" panose="020B0609020204030204" pitchFamily="49" charset="0"/>
              </a:rPr>
              <a:t> </a:t>
            </a:r>
            <a:r>
              <a:rPr lang="en-US" sz="2000" dirty="0">
                <a:solidFill>
                  <a:srgbClr val="000000"/>
                </a:solidFill>
                <a:latin typeface="Consolas" panose="020B0609020204030204" pitchFamily="49" charset="0"/>
              </a:rPr>
              <a:t>(truncates instead of rounds)</a:t>
            </a:r>
          </a:p>
          <a:p>
            <a:pPr>
              <a:lnSpc>
                <a:spcPct val="150000"/>
              </a:lnSpc>
            </a:pPr>
            <a:r>
              <a:rPr lang="en-US" sz="1800" dirty="0">
                <a:solidFill>
                  <a:srgbClr val="0000FF"/>
                </a:solidFill>
                <a:latin typeface="Consolas" panose="020B0609020204030204" pitchFamily="49" charset="0"/>
              </a:rPr>
              <a:t>select </a:t>
            </a:r>
            <a:r>
              <a:rPr lang="en-US" sz="1800" dirty="0">
                <a:solidFill>
                  <a:srgbClr val="FF00FF"/>
                </a:solidFill>
                <a:latin typeface="Consolas" panose="020B0609020204030204" pitchFamily="49" charset="0"/>
              </a:rPr>
              <a:t>ROUND</a:t>
            </a:r>
            <a:r>
              <a:rPr lang="en-US" sz="1800" dirty="0">
                <a:solidFill>
                  <a:srgbClr val="000000"/>
                </a:solidFill>
                <a:latin typeface="Consolas" panose="020B0609020204030204" pitchFamily="49" charset="0"/>
              </a:rPr>
              <a:t>(</a:t>
            </a:r>
            <a:r>
              <a:rPr lang="en-US" sz="1800" dirty="0"/>
              <a:t>748.58</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-2 );</a:t>
            </a:r>
            <a:r>
              <a:rPr lang="en-US" sz="1800" dirty="0">
                <a:solidFill>
                  <a:srgbClr val="0000FF"/>
                </a:solidFill>
                <a:latin typeface="Consolas" panose="020B0609020204030204" pitchFamily="49" charset="0"/>
              </a:rPr>
              <a:t> </a:t>
            </a:r>
            <a:r>
              <a:rPr lang="en-US" sz="1800" dirty="0">
                <a:solidFill>
                  <a:srgbClr val="000000"/>
                </a:solidFill>
                <a:latin typeface="Consolas" panose="020B0609020204030204" pitchFamily="49" charset="0"/>
              </a:rPr>
              <a:t>-- </a:t>
            </a:r>
            <a:r>
              <a:rPr lang="en-US" sz="1800" dirty="0"/>
              <a:t>Precision = -2 → round to hundreds so , 748.58 → 700</a:t>
            </a:r>
          </a:p>
          <a:p>
            <a:pPr lvl="1">
              <a:lnSpc>
                <a:spcPct val="150000"/>
              </a:lnSpc>
            </a:pPr>
            <a:r>
              <a:rPr lang="en-US" sz="1600" b="1" dirty="0">
                <a:solidFill>
                  <a:srgbClr val="000000"/>
                </a:solidFill>
                <a:latin typeface="Consolas" panose="020B0609020204030204" pitchFamily="49" charset="0"/>
              </a:rPr>
              <a:t>Precision: -1 </a:t>
            </a:r>
            <a:r>
              <a:rPr lang="en-US" sz="1600" b="1" dirty="0">
                <a:solidFill>
                  <a:srgbClr val="000000"/>
                </a:solidFill>
                <a:latin typeface="Consolas" panose="020B0609020204030204" pitchFamily="49" charset="0"/>
                <a:sym typeface="Wingdings" panose="05000000000000000000" pitchFamily="2" charset="2"/>
              </a:rPr>
              <a:t> round to </a:t>
            </a:r>
            <a:r>
              <a:rPr lang="en-US" sz="1600" b="1" dirty="0"/>
              <a:t>nearest</a:t>
            </a:r>
            <a:r>
              <a:rPr lang="en-US" sz="1600" b="1" dirty="0">
                <a:solidFill>
                  <a:srgbClr val="000000"/>
                </a:solidFill>
                <a:latin typeface="Consolas" panose="020B0609020204030204" pitchFamily="49" charset="0"/>
                <a:sym typeface="Wingdings" panose="05000000000000000000" pitchFamily="2" charset="2"/>
              </a:rPr>
              <a:t> tens</a:t>
            </a:r>
          </a:p>
          <a:p>
            <a:pPr lvl="1">
              <a:lnSpc>
                <a:spcPct val="150000"/>
              </a:lnSpc>
            </a:pPr>
            <a:r>
              <a:rPr lang="en-US" sz="1600" b="1" dirty="0">
                <a:solidFill>
                  <a:srgbClr val="000000"/>
                </a:solidFill>
                <a:latin typeface="Consolas" panose="020B0609020204030204" pitchFamily="49" charset="0"/>
                <a:sym typeface="Wingdings" panose="05000000000000000000" pitchFamily="2" charset="2"/>
              </a:rPr>
              <a:t>Precision: -2  round to </a:t>
            </a:r>
            <a:r>
              <a:rPr lang="en-US" sz="1600" b="1" dirty="0"/>
              <a:t>nearest</a:t>
            </a:r>
            <a:r>
              <a:rPr lang="en-US" sz="1600" dirty="0"/>
              <a:t> </a:t>
            </a:r>
            <a:r>
              <a:rPr lang="en-US" sz="1600" b="1" dirty="0">
                <a:solidFill>
                  <a:srgbClr val="000000"/>
                </a:solidFill>
                <a:latin typeface="Consolas" panose="020B0609020204030204" pitchFamily="49" charset="0"/>
                <a:sym typeface="Wingdings" panose="05000000000000000000" pitchFamily="2" charset="2"/>
              </a:rPr>
              <a:t>hundreds</a:t>
            </a:r>
            <a:endParaRPr lang="en-US" sz="1600" b="1" dirty="0">
              <a:solidFill>
                <a:srgbClr val="000000"/>
              </a:solidFill>
              <a:latin typeface="Consolas" panose="020B0609020204030204" pitchFamily="49" charset="0"/>
            </a:endParaRPr>
          </a:p>
          <a:p>
            <a:pPr>
              <a:lnSpc>
                <a:spcPct val="150000"/>
              </a:lnSpc>
            </a:pP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pPr marL="0" indent="0">
              <a:lnSpc>
                <a:spcPct val="150000"/>
              </a:lnSpc>
              <a:buNone/>
            </a:pPr>
            <a:endParaRPr lang="en-US" sz="1800" dirty="0">
              <a:solidFill>
                <a:srgbClr val="000000"/>
              </a:solidFill>
              <a:latin typeface="Consolas" panose="020B0609020204030204" pitchFamily="49" charset="0"/>
            </a:endParaRPr>
          </a:p>
          <a:p>
            <a:pPr>
              <a:lnSpc>
                <a:spcPct val="150000"/>
              </a:lnSpc>
            </a:pPr>
            <a:endParaRPr lang="en-US" sz="1800" dirty="0">
              <a:solidFill>
                <a:srgbClr val="FF00FF"/>
              </a:solidFill>
              <a:latin typeface="Consolas" panose="020B0609020204030204" pitchFamily="49" charset="0"/>
            </a:endParaRPr>
          </a:p>
        </p:txBody>
      </p:sp>
    </p:spTree>
    <p:extLst>
      <p:ext uri="{BB962C8B-B14F-4D97-AF65-F5344CB8AC3E}">
        <p14:creationId xmlns:p14="http://schemas.microsoft.com/office/powerpoint/2010/main" val="233429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CD5B-2037-18AB-51A1-0293C6461EE8}"/>
              </a:ext>
            </a:extLst>
          </p:cNvPr>
          <p:cNvSpPr>
            <a:spLocks noGrp="1"/>
          </p:cNvSpPr>
          <p:nvPr>
            <p:ph type="title"/>
          </p:nvPr>
        </p:nvSpPr>
        <p:spPr>
          <a:xfrm>
            <a:off x="838200" y="18255"/>
            <a:ext cx="10515600" cy="840161"/>
          </a:xfrm>
        </p:spPr>
        <p:txBody>
          <a:bodyPr/>
          <a:lstStyle/>
          <a:p>
            <a:r>
              <a:rPr lang="en-US" dirty="0"/>
              <a:t>Built in method (Round down, round up)</a:t>
            </a:r>
          </a:p>
        </p:txBody>
      </p:sp>
      <p:sp>
        <p:nvSpPr>
          <p:cNvPr id="3" name="Content Placeholder 2">
            <a:extLst>
              <a:ext uri="{FF2B5EF4-FFF2-40B4-BE49-F238E27FC236}">
                <a16:creationId xmlns:a16="http://schemas.microsoft.com/office/drawing/2014/main" id="{7AB08968-489F-9244-24CC-83C0DA0325B2}"/>
              </a:ext>
            </a:extLst>
          </p:cNvPr>
          <p:cNvSpPr>
            <a:spLocks noGrp="1"/>
          </p:cNvSpPr>
          <p:nvPr>
            <p:ph idx="1"/>
          </p:nvPr>
        </p:nvSpPr>
        <p:spPr>
          <a:xfrm>
            <a:off x="838200" y="858416"/>
            <a:ext cx="10515600" cy="5775649"/>
          </a:xfrm>
        </p:spPr>
        <p:txBody>
          <a:bodyPr/>
          <a:lstStyle/>
          <a:p>
            <a:r>
              <a:rPr lang="en-US" dirty="0"/>
              <a:t>Floor()</a:t>
            </a:r>
          </a:p>
          <a:p>
            <a:r>
              <a:rPr lang="en-US" dirty="0"/>
              <a:t>Ceil()</a:t>
            </a:r>
          </a:p>
        </p:txBody>
      </p:sp>
    </p:spTree>
    <p:extLst>
      <p:ext uri="{BB962C8B-B14F-4D97-AF65-F5344CB8AC3E}">
        <p14:creationId xmlns:p14="http://schemas.microsoft.com/office/powerpoint/2010/main" val="3395086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A98A-6199-6145-CC7C-489DA0D8D86E}"/>
              </a:ext>
            </a:extLst>
          </p:cNvPr>
          <p:cNvSpPr>
            <a:spLocks noGrp="1"/>
          </p:cNvSpPr>
          <p:nvPr>
            <p:ph type="title"/>
          </p:nvPr>
        </p:nvSpPr>
        <p:spPr>
          <a:xfrm>
            <a:off x="884255" y="189471"/>
            <a:ext cx="10300924" cy="617838"/>
          </a:xfrm>
        </p:spPr>
        <p:txBody>
          <a:bodyPr>
            <a:normAutofit fontScale="90000"/>
          </a:bodyPr>
          <a:lstStyle/>
          <a:p>
            <a:r>
              <a:rPr lang="en-US" b="1" dirty="0" err="1">
                <a:solidFill>
                  <a:srgbClr val="FF0000"/>
                </a:solidFill>
              </a:rPr>
              <a:t>newid</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0EE71B22-12A0-BF22-10E4-5E14E6C66BC8}"/>
              </a:ext>
            </a:extLst>
          </p:cNvPr>
          <p:cNvSpPr>
            <a:spLocks noGrp="1"/>
          </p:cNvSpPr>
          <p:nvPr>
            <p:ph idx="1"/>
          </p:nvPr>
        </p:nvSpPr>
        <p:spPr>
          <a:xfrm>
            <a:off x="170822" y="904353"/>
            <a:ext cx="11877152" cy="5637124"/>
          </a:xfrm>
        </p:spPr>
        <p:txBody>
          <a:bodyPr/>
          <a:lstStyle/>
          <a:p>
            <a:r>
              <a:rPr lang="en-US" sz="2400" dirty="0"/>
              <a:t>It </a:t>
            </a:r>
            <a:r>
              <a:rPr lang="en-US" sz="2400" b="1" dirty="0">
                <a:solidFill>
                  <a:srgbClr val="FF0000"/>
                </a:solidFill>
              </a:rPr>
              <a:t>generates</a:t>
            </a:r>
            <a:r>
              <a:rPr lang="en-US" sz="2400" dirty="0"/>
              <a:t> a new </a:t>
            </a:r>
            <a:r>
              <a:rPr lang="en-US" sz="2400" b="1" dirty="0">
                <a:solidFill>
                  <a:srgbClr val="FF0000"/>
                </a:solidFill>
              </a:rPr>
              <a:t>unique</a:t>
            </a:r>
            <a:r>
              <a:rPr lang="en-US" sz="2400" dirty="0"/>
              <a:t> identifier (GUID) value on server level</a:t>
            </a:r>
          </a:p>
          <a:p>
            <a:r>
              <a:rPr lang="en-US" sz="2400" dirty="0"/>
              <a:t>A GUID (Globally Unique Identifier) is a 128-bits identifier that is globally unique</a:t>
            </a:r>
          </a:p>
          <a:p>
            <a:r>
              <a:rPr lang="en-US" sz="2400" dirty="0"/>
              <a:t>Can be used when I want to select the rows randomly [not descending or ascending]</a:t>
            </a:r>
          </a:p>
          <a:p>
            <a:pPr lvl="1"/>
            <a:r>
              <a:rPr lang="en-US" dirty="0"/>
              <a:t>select * from student order by </a:t>
            </a:r>
            <a:r>
              <a:rPr lang="en-US" dirty="0" err="1"/>
              <a:t>newid</a:t>
            </a:r>
            <a:r>
              <a:rPr lang="en-US" dirty="0"/>
              <a:t>()</a:t>
            </a:r>
          </a:p>
          <a:p>
            <a:pPr lvl="1"/>
            <a:r>
              <a:rPr lang="en-US" dirty="0">
                <a:solidFill>
                  <a:srgbClr val="00B0F0"/>
                </a:solidFill>
              </a:rPr>
              <a:t>select</a:t>
            </a:r>
            <a:r>
              <a:rPr lang="en-US" dirty="0"/>
              <a:t> * , </a:t>
            </a:r>
            <a:r>
              <a:rPr lang="en-US" dirty="0" err="1"/>
              <a:t>newid</a:t>
            </a:r>
            <a:r>
              <a:rPr lang="en-US" dirty="0"/>
              <a:t>() as X from student order by X </a:t>
            </a:r>
          </a:p>
          <a:p>
            <a:pPr lvl="1"/>
            <a:endParaRPr lang="en-US" dirty="0"/>
          </a:p>
          <a:p>
            <a:r>
              <a:rPr lang="en-US" sz="2400" dirty="0"/>
              <a:t>select top(1) * from student order by </a:t>
            </a:r>
            <a:r>
              <a:rPr lang="en-US" sz="2400" dirty="0" err="1"/>
              <a:t>newid</a:t>
            </a:r>
            <a:r>
              <a:rPr lang="en-US" sz="2400" dirty="0"/>
              <a:t>()  //this query is used to get a random student each time you run it</a:t>
            </a:r>
          </a:p>
          <a:p>
            <a:endParaRPr lang="en-US" dirty="0"/>
          </a:p>
          <a:p>
            <a:r>
              <a:rPr lang="en-US" dirty="0"/>
              <a:t>At creating table</a:t>
            </a:r>
          </a:p>
          <a:p>
            <a:pPr lvl="1"/>
            <a:r>
              <a:rPr lang="en-US" dirty="0" err="1"/>
              <a:t>User_id</a:t>
            </a:r>
            <a:r>
              <a:rPr lang="en-US" dirty="0"/>
              <a:t> </a:t>
            </a:r>
            <a:r>
              <a:rPr lang="en-US" sz="2000" dirty="0" err="1">
                <a:solidFill>
                  <a:srgbClr val="0000FF"/>
                </a:solidFill>
                <a:latin typeface="Consolas" panose="020B0609020204030204" pitchFamily="49" charset="0"/>
              </a:rPr>
              <a:t>uniqueidentifier</a:t>
            </a:r>
            <a:r>
              <a:rPr lang="en-US" sz="2000" dirty="0">
                <a:solidFill>
                  <a:srgbClr val="0000FF"/>
                </a:solidFill>
                <a:latin typeface="Consolas" panose="020B0609020204030204" pitchFamily="49" charset="0"/>
              </a:rPr>
              <a:t> 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 default</a:t>
            </a:r>
            <a:r>
              <a:rPr lang="en-US" sz="2000" dirty="0">
                <a:solidFill>
                  <a:srgbClr val="000000"/>
                </a:solidFill>
                <a:latin typeface="Consolas" panose="020B0609020204030204" pitchFamily="49" charset="0"/>
              </a:rPr>
              <a:t> </a:t>
            </a:r>
            <a:r>
              <a:rPr lang="en-US" sz="2000" dirty="0" err="1">
                <a:solidFill>
                  <a:srgbClr val="FF00FF"/>
                </a:solidFill>
                <a:latin typeface="Consolas" panose="020B0609020204030204" pitchFamily="49" charset="0"/>
              </a:rPr>
              <a:t>newid</a:t>
            </a:r>
            <a:r>
              <a:rPr lang="en-US" sz="2000" dirty="0">
                <a:solidFill>
                  <a:srgbClr val="808080"/>
                </a:solidFill>
                <a:latin typeface="Consolas" panose="020B0609020204030204" pitchFamily="49" charset="0"/>
              </a:rPr>
              <a:t>()</a:t>
            </a:r>
            <a:r>
              <a:rPr lang="en-US" sz="2800" dirty="0"/>
              <a:t> </a:t>
            </a:r>
            <a:endParaRPr lang="en-US" dirty="0"/>
          </a:p>
          <a:p>
            <a:endParaRPr lang="en-US" dirty="0"/>
          </a:p>
        </p:txBody>
      </p:sp>
    </p:spTree>
    <p:extLst>
      <p:ext uri="{BB962C8B-B14F-4D97-AF65-F5344CB8AC3E}">
        <p14:creationId xmlns:p14="http://schemas.microsoft.com/office/powerpoint/2010/main" val="2564505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6808-7CDA-3EDD-6BAA-3098075E126C}"/>
              </a:ext>
            </a:extLst>
          </p:cNvPr>
          <p:cNvSpPr>
            <a:spLocks noGrp="1"/>
          </p:cNvSpPr>
          <p:nvPr>
            <p:ph type="title"/>
          </p:nvPr>
        </p:nvSpPr>
        <p:spPr/>
        <p:txBody>
          <a:bodyPr>
            <a:normAutofit/>
          </a:bodyPr>
          <a:lstStyle/>
          <a:p>
            <a:r>
              <a:rPr lang="en-US" dirty="0">
                <a:solidFill>
                  <a:srgbClr val="FF00FF"/>
                </a:solidFill>
                <a:latin typeface="Consolas" panose="020B0609020204030204" pitchFamily="49" charset="0"/>
              </a:rPr>
              <a:t>SCOPE_IDENTITY</a:t>
            </a:r>
            <a:r>
              <a:rPr lang="en-US" dirty="0">
                <a:solidFill>
                  <a:srgbClr val="808080"/>
                </a:solidFill>
                <a:latin typeface="Consolas" panose="020B0609020204030204" pitchFamily="49" charset="0"/>
              </a:rPr>
              <a:t>()</a:t>
            </a:r>
            <a:endParaRPr lang="en-US" sz="7200" dirty="0"/>
          </a:p>
        </p:txBody>
      </p:sp>
      <p:sp>
        <p:nvSpPr>
          <p:cNvPr id="3" name="Content Placeholder 2">
            <a:extLst>
              <a:ext uri="{FF2B5EF4-FFF2-40B4-BE49-F238E27FC236}">
                <a16:creationId xmlns:a16="http://schemas.microsoft.com/office/drawing/2014/main" id="{93BDBC83-D091-2CCD-EB2B-1434C3296088}"/>
              </a:ext>
            </a:extLst>
          </p:cNvPr>
          <p:cNvSpPr>
            <a:spLocks noGrp="1"/>
          </p:cNvSpPr>
          <p:nvPr>
            <p:ph idx="1"/>
          </p:nvPr>
        </p:nvSpPr>
        <p:spPr/>
        <p:txBody>
          <a:bodyPr>
            <a:normAutofit/>
          </a:bodyPr>
          <a:lstStyle/>
          <a:p>
            <a:r>
              <a:rPr lang="en-US" sz="2400" dirty="0"/>
              <a:t>It get last identity value generated</a:t>
            </a:r>
          </a:p>
          <a:p>
            <a:r>
              <a:rPr lang="en-US" sz="2400" dirty="0">
                <a:solidFill>
                  <a:srgbClr val="0000FF"/>
                </a:solidFill>
                <a:latin typeface="Consolas" panose="020B0609020204030204" pitchFamily="49" charset="0"/>
              </a:rPr>
              <a:t>declare</a:t>
            </a:r>
            <a:r>
              <a:rPr lang="en-US" sz="2400" dirty="0">
                <a:solidFill>
                  <a:srgbClr val="000000"/>
                </a:solidFill>
                <a:latin typeface="Consolas" panose="020B0609020204030204" pitchFamily="49" charset="0"/>
              </a:rPr>
              <a:t> </a:t>
            </a:r>
            <a:r>
              <a:rPr lang="en-US" sz="2400" dirty="0"/>
              <a:t>@questionId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SCOPE_IDENTITY</a:t>
            </a:r>
            <a:r>
              <a:rPr lang="en-US" sz="2400" dirty="0">
                <a:solidFill>
                  <a:srgbClr val="80808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0271001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D3FD-6328-63FF-C179-7A1D3A89F19A}"/>
              </a:ext>
            </a:extLst>
          </p:cNvPr>
          <p:cNvSpPr>
            <a:spLocks noGrp="1"/>
          </p:cNvSpPr>
          <p:nvPr>
            <p:ph type="title"/>
          </p:nvPr>
        </p:nvSpPr>
        <p:spPr>
          <a:xfrm>
            <a:off x="838200" y="365125"/>
            <a:ext cx="10515600" cy="686927"/>
          </a:xfrm>
        </p:spPr>
        <p:txBody>
          <a:bodyPr>
            <a:normAutofit fontScale="90000"/>
          </a:bodyPr>
          <a:lstStyle/>
          <a:p>
            <a:r>
              <a:rPr lang="en-US" b="1" dirty="0">
                <a:solidFill>
                  <a:srgbClr val="FF0000"/>
                </a:solidFill>
              </a:rPr>
              <a:t>Declaring variable</a:t>
            </a:r>
          </a:p>
        </p:txBody>
      </p:sp>
      <p:sp>
        <p:nvSpPr>
          <p:cNvPr id="3" name="Content Placeholder 2">
            <a:extLst>
              <a:ext uri="{FF2B5EF4-FFF2-40B4-BE49-F238E27FC236}">
                <a16:creationId xmlns:a16="http://schemas.microsoft.com/office/drawing/2014/main" id="{E77231CF-C71F-05D3-20BD-260821DC546F}"/>
              </a:ext>
            </a:extLst>
          </p:cNvPr>
          <p:cNvSpPr>
            <a:spLocks noGrp="1"/>
          </p:cNvSpPr>
          <p:nvPr>
            <p:ph idx="1"/>
          </p:nvPr>
        </p:nvSpPr>
        <p:spPr/>
        <p:txBody>
          <a:bodyPr/>
          <a:lstStyle/>
          <a:p>
            <a:r>
              <a:rPr lang="en-US" dirty="0">
                <a:solidFill>
                  <a:srgbClr val="0070C0"/>
                </a:solidFill>
              </a:rPr>
              <a:t>DECLARE</a:t>
            </a:r>
            <a:r>
              <a:rPr lang="en-US" dirty="0"/>
              <a:t> @MovieCount </a:t>
            </a:r>
            <a:r>
              <a:rPr lang="en-US" dirty="0">
                <a:solidFill>
                  <a:srgbClr val="0070C0"/>
                </a:solidFill>
              </a:rPr>
              <a:t>INT</a:t>
            </a:r>
            <a:r>
              <a:rPr lang="en-US" dirty="0"/>
              <a:t>;</a:t>
            </a:r>
          </a:p>
          <a:p>
            <a:r>
              <a:rPr lang="en-US" dirty="0">
                <a:solidFill>
                  <a:srgbClr val="0070C0"/>
                </a:solidFill>
              </a:rPr>
              <a:t>SET</a:t>
            </a:r>
            <a:r>
              <a:rPr lang="en-US" dirty="0"/>
              <a:t> @MovieCount = 50;</a:t>
            </a:r>
          </a:p>
          <a:p>
            <a:endParaRPr lang="en-US" dirty="0"/>
          </a:p>
          <a:p>
            <a:endParaRPr lang="en-US" dirty="0"/>
          </a:p>
        </p:txBody>
      </p:sp>
    </p:spTree>
    <p:extLst>
      <p:ext uri="{BB962C8B-B14F-4D97-AF65-F5344CB8AC3E}">
        <p14:creationId xmlns:p14="http://schemas.microsoft.com/office/powerpoint/2010/main" val="157083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9E67-A6B5-29A0-E4E1-A4E026ABEB43}"/>
              </a:ext>
            </a:extLst>
          </p:cNvPr>
          <p:cNvSpPr>
            <a:spLocks noGrp="1"/>
          </p:cNvSpPr>
          <p:nvPr>
            <p:ph type="title"/>
          </p:nvPr>
        </p:nvSpPr>
        <p:spPr>
          <a:xfrm>
            <a:off x="913795" y="0"/>
            <a:ext cx="10353762" cy="582804"/>
          </a:xfrm>
        </p:spPr>
        <p:txBody>
          <a:bodyPr>
            <a:normAutofit fontScale="90000"/>
          </a:bodyPr>
          <a:lstStyle/>
          <a:p>
            <a:r>
              <a:rPr lang="en-US" dirty="0"/>
              <a:t>SQL</a:t>
            </a:r>
          </a:p>
        </p:txBody>
      </p:sp>
      <p:sp>
        <p:nvSpPr>
          <p:cNvPr id="3" name="Content Placeholder 2">
            <a:extLst>
              <a:ext uri="{FF2B5EF4-FFF2-40B4-BE49-F238E27FC236}">
                <a16:creationId xmlns:a16="http://schemas.microsoft.com/office/drawing/2014/main" id="{8F5F4C04-693D-412E-7BE1-44B152E8CE1C}"/>
              </a:ext>
            </a:extLst>
          </p:cNvPr>
          <p:cNvSpPr>
            <a:spLocks noGrp="1"/>
          </p:cNvSpPr>
          <p:nvPr>
            <p:ph idx="1"/>
          </p:nvPr>
        </p:nvSpPr>
        <p:spPr>
          <a:xfrm>
            <a:off x="150725" y="582805"/>
            <a:ext cx="11867104" cy="6275196"/>
          </a:xfrm>
        </p:spPr>
        <p:txBody>
          <a:bodyPr>
            <a:normAutofit/>
          </a:bodyPr>
          <a:lstStyle/>
          <a:p>
            <a:r>
              <a:rPr lang="en-US" sz="2400" dirty="0"/>
              <a:t>each version has group of editions like, each edition has specific features</a:t>
            </a:r>
          </a:p>
          <a:p>
            <a:pPr lvl="1"/>
            <a:r>
              <a:rPr lang="en-US" sz="2000" dirty="0"/>
              <a:t>enterprise edition , standard edition, developer edition, express edition</a:t>
            </a:r>
          </a:p>
          <a:p>
            <a:pPr lvl="1"/>
            <a:r>
              <a:rPr lang="en-US" sz="2000" dirty="0"/>
              <a:t>web edition, SQL azure edition</a:t>
            </a:r>
          </a:p>
          <a:p>
            <a:r>
              <a:rPr lang="en-US" sz="2400" dirty="0"/>
              <a:t>when setup SQL server it means you makes an instance of SQL server</a:t>
            </a:r>
          </a:p>
          <a:p>
            <a:r>
              <a:rPr lang="en-US" sz="2400" dirty="0"/>
              <a:t>instance consist of </a:t>
            </a:r>
          </a:p>
          <a:p>
            <a:pPr lvl="1"/>
            <a:r>
              <a:rPr lang="en-US" sz="2000" dirty="0"/>
              <a:t>set of services like DB engine (MSSQL server), SQL server Integration service, SQL server Analysis service</a:t>
            </a:r>
          </a:p>
          <a:p>
            <a:pPr lvl="1"/>
            <a:r>
              <a:rPr lang="en-US" sz="2000" dirty="0"/>
              <a:t>set of applications to deal with these services like SQL server management studio that deal with MSSQL Server, SQL server data tools </a:t>
            </a:r>
          </a:p>
        </p:txBody>
      </p:sp>
      <p:pic>
        <p:nvPicPr>
          <p:cNvPr id="5" name="Picture 4">
            <a:extLst>
              <a:ext uri="{FF2B5EF4-FFF2-40B4-BE49-F238E27FC236}">
                <a16:creationId xmlns:a16="http://schemas.microsoft.com/office/drawing/2014/main" id="{278F7551-95ED-071A-878E-DC910A69902A}"/>
              </a:ext>
            </a:extLst>
          </p:cNvPr>
          <p:cNvPicPr>
            <a:picLocks noChangeAspect="1"/>
          </p:cNvPicPr>
          <p:nvPr/>
        </p:nvPicPr>
        <p:blipFill>
          <a:blip r:embed="rId2"/>
          <a:stretch>
            <a:fillRect/>
          </a:stretch>
        </p:blipFill>
        <p:spPr>
          <a:xfrm>
            <a:off x="3220757" y="3670161"/>
            <a:ext cx="7375403" cy="2971799"/>
          </a:xfrm>
          <a:prstGeom prst="rect">
            <a:avLst/>
          </a:prstGeom>
        </p:spPr>
      </p:pic>
    </p:spTree>
    <p:extLst>
      <p:ext uri="{BB962C8B-B14F-4D97-AF65-F5344CB8AC3E}">
        <p14:creationId xmlns:p14="http://schemas.microsoft.com/office/powerpoint/2010/main" val="2529541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DFC1-E020-4524-78EE-8D80B7D13C65}"/>
              </a:ext>
            </a:extLst>
          </p:cNvPr>
          <p:cNvSpPr>
            <a:spLocks noGrp="1"/>
          </p:cNvSpPr>
          <p:nvPr>
            <p:ph type="title"/>
          </p:nvPr>
        </p:nvSpPr>
        <p:spPr/>
        <p:txBody>
          <a:bodyPr/>
          <a:lstStyle/>
          <a:p>
            <a:r>
              <a:rPr lang="en-US" b="1" dirty="0">
                <a:solidFill>
                  <a:srgbClr val="FF0000"/>
                </a:solidFill>
              </a:rPr>
              <a:t>IIF()</a:t>
            </a:r>
          </a:p>
        </p:txBody>
      </p:sp>
      <p:sp>
        <p:nvSpPr>
          <p:cNvPr id="3" name="Content Placeholder 2">
            <a:extLst>
              <a:ext uri="{FF2B5EF4-FFF2-40B4-BE49-F238E27FC236}">
                <a16:creationId xmlns:a16="http://schemas.microsoft.com/office/drawing/2014/main" id="{BA09B168-B2BF-B9B6-DE87-E5698D4455A5}"/>
              </a:ext>
            </a:extLst>
          </p:cNvPr>
          <p:cNvSpPr>
            <a:spLocks noGrp="1"/>
          </p:cNvSpPr>
          <p:nvPr>
            <p:ph idx="1"/>
          </p:nvPr>
        </p:nvSpPr>
        <p:spPr/>
        <p:txBody>
          <a:bodyPr>
            <a:normAutofit/>
          </a:bodyPr>
          <a:lstStyle/>
          <a:p>
            <a:r>
              <a:rPr lang="en-US" sz="2400" dirty="0"/>
              <a:t>IIF(condition, </a:t>
            </a:r>
            <a:r>
              <a:rPr lang="en-US" sz="2400" dirty="0" err="1"/>
              <a:t>returned_value_if_true</a:t>
            </a:r>
            <a:r>
              <a:rPr lang="en-US" sz="2400" dirty="0"/>
              <a:t>,</a:t>
            </a:r>
            <a:r>
              <a:rPr lang="ar-EG" sz="2400" dirty="0"/>
              <a:t> </a:t>
            </a:r>
            <a:r>
              <a:rPr lang="en-US" sz="2400" dirty="0" err="1"/>
              <a:t>returned_value_if_false</a:t>
            </a:r>
            <a:r>
              <a:rPr lang="en-US" sz="2400" dirty="0"/>
              <a:t>) </a:t>
            </a:r>
          </a:p>
          <a:p>
            <a:r>
              <a:rPr lang="en-US" sz="2400" dirty="0"/>
              <a:t>SELECT </a:t>
            </a:r>
            <a:r>
              <a:rPr lang="en-US" sz="2400" dirty="0" err="1"/>
              <a:t>EmployeeName</a:t>
            </a:r>
            <a:r>
              <a:rPr lang="en-US" sz="2400" dirty="0"/>
              <a:t>, Salary, IIF(Salary &gt; 5000, 'High', 'Low') AS </a:t>
            </a:r>
            <a:r>
              <a:rPr lang="en-US" sz="2400" dirty="0" err="1"/>
              <a:t>SalaryCategory</a:t>
            </a:r>
            <a:endParaRPr lang="en-US" sz="2400" dirty="0"/>
          </a:p>
        </p:txBody>
      </p:sp>
    </p:spTree>
    <p:extLst>
      <p:ext uri="{BB962C8B-B14F-4D97-AF65-F5344CB8AC3E}">
        <p14:creationId xmlns:p14="http://schemas.microsoft.com/office/powerpoint/2010/main" val="35230760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5F1F-AE5A-DC4F-9D1F-924D6953BB9C}"/>
              </a:ext>
            </a:extLst>
          </p:cNvPr>
          <p:cNvSpPr>
            <a:spLocks noGrp="1"/>
          </p:cNvSpPr>
          <p:nvPr>
            <p:ph type="title"/>
          </p:nvPr>
        </p:nvSpPr>
        <p:spPr>
          <a:xfrm>
            <a:off x="838200" y="0"/>
            <a:ext cx="10515600" cy="844243"/>
          </a:xfrm>
        </p:spPr>
        <p:txBody>
          <a:bodyPr>
            <a:normAutofit/>
          </a:bodyPr>
          <a:lstStyle/>
          <a:p>
            <a:pPr algn="ctr"/>
            <a:r>
              <a:rPr lang="en-US" sz="4800" b="1" dirty="0">
                <a:solidFill>
                  <a:srgbClr val="FF0000"/>
                </a:solidFill>
              </a:rPr>
              <a:t>If condition</a:t>
            </a:r>
          </a:p>
        </p:txBody>
      </p:sp>
      <p:pic>
        <p:nvPicPr>
          <p:cNvPr id="5" name="Content Placeholder 4">
            <a:extLst>
              <a:ext uri="{FF2B5EF4-FFF2-40B4-BE49-F238E27FC236}">
                <a16:creationId xmlns:a16="http://schemas.microsoft.com/office/drawing/2014/main" id="{CD4D7F53-9686-8C62-515C-0EC9376F245C}"/>
              </a:ext>
            </a:extLst>
          </p:cNvPr>
          <p:cNvPicPr>
            <a:picLocks noGrp="1" noChangeAspect="1"/>
          </p:cNvPicPr>
          <p:nvPr>
            <p:ph idx="1"/>
          </p:nvPr>
        </p:nvPicPr>
        <p:blipFill>
          <a:blip r:embed="rId2"/>
          <a:stretch>
            <a:fillRect/>
          </a:stretch>
        </p:blipFill>
        <p:spPr>
          <a:xfrm>
            <a:off x="445319" y="1455174"/>
            <a:ext cx="6004642" cy="3108216"/>
          </a:xfrm>
          <a:prstGeom prst="rect">
            <a:avLst/>
          </a:prstGeom>
        </p:spPr>
      </p:pic>
    </p:spTree>
    <p:extLst>
      <p:ext uri="{BB962C8B-B14F-4D97-AF65-F5344CB8AC3E}">
        <p14:creationId xmlns:p14="http://schemas.microsoft.com/office/powerpoint/2010/main" val="37826337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A213-DCF7-C484-630C-71701A732FD3}"/>
              </a:ext>
            </a:extLst>
          </p:cNvPr>
          <p:cNvSpPr>
            <a:spLocks noGrp="1"/>
          </p:cNvSpPr>
          <p:nvPr>
            <p:ph type="title"/>
          </p:nvPr>
        </p:nvSpPr>
        <p:spPr>
          <a:xfrm>
            <a:off x="843456" y="0"/>
            <a:ext cx="10353762" cy="502418"/>
          </a:xfrm>
        </p:spPr>
        <p:txBody>
          <a:bodyPr>
            <a:normAutofit fontScale="90000"/>
          </a:bodyPr>
          <a:lstStyle/>
          <a:p>
            <a:r>
              <a:rPr lang="en-US" dirty="0"/>
              <a:t>Function (user defined function) (Scalar function)</a:t>
            </a:r>
          </a:p>
        </p:txBody>
      </p:sp>
      <p:sp>
        <p:nvSpPr>
          <p:cNvPr id="3" name="Content Placeholder 2">
            <a:extLst>
              <a:ext uri="{FF2B5EF4-FFF2-40B4-BE49-F238E27FC236}">
                <a16:creationId xmlns:a16="http://schemas.microsoft.com/office/drawing/2014/main" id="{8FAA7AF8-D9CC-0F4C-DCA4-6D576B4A1C86}"/>
              </a:ext>
            </a:extLst>
          </p:cNvPr>
          <p:cNvSpPr>
            <a:spLocks noGrp="1"/>
          </p:cNvSpPr>
          <p:nvPr>
            <p:ph idx="1"/>
          </p:nvPr>
        </p:nvSpPr>
        <p:spPr>
          <a:xfrm>
            <a:off x="361741" y="592853"/>
            <a:ext cx="10905816" cy="5948624"/>
          </a:xfrm>
        </p:spPr>
        <p:txBody>
          <a:bodyPr/>
          <a:lstStyle/>
          <a:p>
            <a:r>
              <a:rPr lang="en-US" dirty="0"/>
              <a:t>return one value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signature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declare</a:t>
            </a:r>
            <a:r>
              <a:rPr lang="en-US" sz="1600" dirty="0">
                <a:solidFill>
                  <a:srgbClr val="000000"/>
                </a:solidFill>
                <a:latin typeface="Consolas" panose="020B0609020204030204" pitchFamily="49" charset="0"/>
              </a:rPr>
              <a:t> @name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30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st_fname</a:t>
            </a:r>
          </a:p>
          <a:p>
            <a:pPr marL="457200" lvl="1"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p>
          <a:p>
            <a:pPr marL="457200" lvl="1"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pPr marL="0" indent="0">
              <a:buNone/>
            </a:pP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body</a:t>
            </a:r>
          </a:p>
          <a:p>
            <a:r>
              <a:rPr lang="en-US" sz="2000" dirty="0"/>
              <a:t>select </a:t>
            </a:r>
            <a:r>
              <a:rPr lang="en-US" sz="2000" dirty="0" err="1"/>
              <a:t>dbo.getsname</a:t>
            </a:r>
            <a:r>
              <a:rPr lang="en-US" sz="2000" dirty="0"/>
              <a:t>(1) //scalar functions must be called with schema name</a:t>
            </a:r>
          </a:p>
        </p:txBody>
      </p:sp>
    </p:spTree>
    <p:extLst>
      <p:ext uri="{BB962C8B-B14F-4D97-AF65-F5344CB8AC3E}">
        <p14:creationId xmlns:p14="http://schemas.microsoft.com/office/powerpoint/2010/main" val="2787660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800" b="1" dirty="0">
                <a:latin typeface="Arial" panose="020B0604020202020204" pitchFamily="34" charset="0"/>
                <a:cs typeface="Arial" panose="020B0604020202020204" pitchFamily="34" charset="0"/>
              </a:rPr>
              <a:t>Function (user defined function) (inline table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lstStyle/>
          <a:p>
            <a:r>
              <a:rPr lang="en-US" sz="2400" dirty="0">
                <a:latin typeface="Arial" panose="020B0604020202020204" pitchFamily="34" charset="0"/>
                <a:cs typeface="Arial" panose="020B0604020202020204" pitchFamily="34" charset="0"/>
              </a:rPr>
              <a:t>return Table</a:t>
            </a:r>
          </a:p>
          <a:p>
            <a:r>
              <a:rPr lang="en-US" sz="2400" dirty="0"/>
              <a:t>contain select statement only</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4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Instructor</a:t>
            </a:r>
          </a:p>
          <a:p>
            <a:pPr marL="457200" lvl="1"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@did</a:t>
            </a:r>
            <a:endParaRPr lang="en-US" sz="14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ins_name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getins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total</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9000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19449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3F2D-B097-835C-6F93-6B8EAE0C5D8A}"/>
              </a:ext>
            </a:extLst>
          </p:cNvPr>
          <p:cNvSpPr>
            <a:spLocks noGrp="1"/>
          </p:cNvSpPr>
          <p:nvPr>
            <p:ph type="title"/>
          </p:nvPr>
        </p:nvSpPr>
        <p:spPr>
          <a:xfrm>
            <a:off x="612949" y="0"/>
            <a:ext cx="11579051" cy="458840"/>
          </a:xfrm>
        </p:spPr>
        <p:txBody>
          <a:bodyPr>
            <a:noAutofit/>
          </a:bodyPr>
          <a:lstStyle/>
          <a:p>
            <a:r>
              <a:rPr lang="en-US" sz="2400" b="1" dirty="0">
                <a:latin typeface="Arial" panose="020B0604020202020204" pitchFamily="34" charset="0"/>
                <a:cs typeface="Arial" panose="020B0604020202020204" pitchFamily="34" charset="0"/>
              </a:rPr>
              <a:t>Function (user defined function) (multi-statement table-valued function)</a:t>
            </a:r>
          </a:p>
        </p:txBody>
      </p:sp>
      <p:sp>
        <p:nvSpPr>
          <p:cNvPr id="3" name="Content Placeholder 2">
            <a:extLst>
              <a:ext uri="{FF2B5EF4-FFF2-40B4-BE49-F238E27FC236}">
                <a16:creationId xmlns:a16="http://schemas.microsoft.com/office/drawing/2014/main" id="{8EBB1CCB-D948-728D-6736-F116B6CEC63C}"/>
              </a:ext>
            </a:extLst>
          </p:cNvPr>
          <p:cNvSpPr>
            <a:spLocks noGrp="1"/>
          </p:cNvSpPr>
          <p:nvPr>
            <p:ph idx="1"/>
          </p:nvPr>
        </p:nvSpPr>
        <p:spPr>
          <a:xfrm>
            <a:off x="422031" y="562708"/>
            <a:ext cx="11579051" cy="6159639"/>
          </a:xfrm>
        </p:spPr>
        <p:txBody>
          <a:bodyPr>
            <a:normAutofit lnSpcReduction="10000"/>
          </a:bodyPr>
          <a:lstStyle/>
          <a:p>
            <a:r>
              <a:rPr lang="en-US" sz="2400" dirty="0"/>
              <a:t>allows you to perform multiple operations within a function and return a table as a result</a:t>
            </a:r>
          </a:p>
          <a:p>
            <a:r>
              <a:rPr lang="en-US" sz="2400" dirty="0"/>
              <a:t>Example</a:t>
            </a:r>
          </a:p>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function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getstuds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@format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returns</a:t>
            </a:r>
            <a:r>
              <a:rPr lang="en-US" sz="1800" dirty="0">
                <a:solidFill>
                  <a:srgbClr val="000000"/>
                </a:solidFill>
                <a:latin typeface="Consolas" panose="020B0609020204030204" pitchFamily="49" charset="0"/>
              </a:rPr>
              <a:t> @t </a:t>
            </a:r>
            <a:r>
              <a:rPr lang="en-US" sz="1800" dirty="0">
                <a:solidFill>
                  <a:srgbClr val="0000FF"/>
                </a:solidFill>
                <a:latin typeface="Consolas" panose="020B0609020204030204" pitchFamily="49" charset="0"/>
              </a:rPr>
              <a:t>table</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id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BEGIN</a:t>
            </a:r>
            <a:endParaRPr lang="en-US" sz="18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'first’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'last’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457200" lvl="1" indent="0">
              <a:buNone/>
            </a:pP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@format</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'full’</a:t>
            </a:r>
            <a:r>
              <a:rPr lang="en-US" sz="1600" dirty="0">
                <a:solidFill>
                  <a:srgbClr val="000000"/>
                </a:solidFill>
                <a:latin typeface="Consolas" panose="020B0609020204030204" pitchFamily="49" charset="0"/>
              </a:rPr>
              <a:t> </a:t>
            </a:r>
          </a:p>
          <a:p>
            <a:pPr marL="457200" lvl="1" indent="0">
              <a:buNone/>
            </a:pPr>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st_fname</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st_lname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Student</a:t>
            </a:r>
          </a:p>
          <a:p>
            <a:pPr marL="0" indent="0">
              <a:buNone/>
            </a:pPr>
            <a:r>
              <a:rPr lang="en-US" sz="1800" dirty="0">
                <a:solidFill>
                  <a:srgbClr val="0000FF"/>
                </a:solidFill>
                <a:latin typeface="Consolas" panose="020B0609020204030204" pitchFamily="49" charset="0"/>
              </a:rPr>
              <a:t>return</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END</a:t>
            </a:r>
            <a:endParaRPr lang="en-US" sz="2400" dirty="0"/>
          </a:p>
        </p:txBody>
      </p:sp>
    </p:spTree>
    <p:extLst>
      <p:ext uri="{BB962C8B-B14F-4D97-AF65-F5344CB8AC3E}">
        <p14:creationId xmlns:p14="http://schemas.microsoft.com/office/powerpoint/2010/main" val="1065081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9576-868A-F734-0B51-2A688B5CCE18}"/>
              </a:ext>
            </a:extLst>
          </p:cNvPr>
          <p:cNvSpPr>
            <a:spLocks noGrp="1"/>
          </p:cNvSpPr>
          <p:nvPr>
            <p:ph type="title"/>
          </p:nvPr>
        </p:nvSpPr>
        <p:spPr>
          <a:xfrm>
            <a:off x="838200" y="0"/>
            <a:ext cx="10515600" cy="780387"/>
          </a:xfrm>
        </p:spPr>
        <p:txBody>
          <a:bodyPr/>
          <a:lstStyle/>
          <a:p>
            <a:r>
              <a:rPr lang="en-US" dirty="0"/>
              <a:t>Stored procedure</a:t>
            </a:r>
          </a:p>
        </p:txBody>
      </p:sp>
      <p:sp>
        <p:nvSpPr>
          <p:cNvPr id="3" name="Content Placeholder 2">
            <a:extLst>
              <a:ext uri="{FF2B5EF4-FFF2-40B4-BE49-F238E27FC236}">
                <a16:creationId xmlns:a16="http://schemas.microsoft.com/office/drawing/2014/main" id="{87C577C5-B997-5D20-DA12-22BC71AB9CA4}"/>
              </a:ext>
            </a:extLst>
          </p:cNvPr>
          <p:cNvSpPr>
            <a:spLocks noGrp="1"/>
          </p:cNvSpPr>
          <p:nvPr>
            <p:ph idx="1"/>
          </p:nvPr>
        </p:nvSpPr>
        <p:spPr>
          <a:xfrm>
            <a:off x="452176" y="780387"/>
            <a:ext cx="11445072" cy="5771138"/>
          </a:xfrm>
        </p:spPr>
        <p:txBody>
          <a:bodyPr/>
          <a:lstStyle/>
          <a:p>
            <a:r>
              <a:rPr lang="en-US" sz="2400" dirty="0"/>
              <a:t>Types of stored procedure: </a:t>
            </a:r>
          </a:p>
          <a:p>
            <a:pPr lvl="1"/>
            <a:r>
              <a:rPr lang="en-US" sz="2000" dirty="0"/>
              <a:t>Built-in SP</a:t>
            </a:r>
          </a:p>
          <a:p>
            <a:pPr lvl="1"/>
            <a:r>
              <a:rPr lang="en-US" sz="2000" dirty="0"/>
              <a:t>User defined SP </a:t>
            </a:r>
          </a:p>
          <a:p>
            <a:pPr lvl="1"/>
            <a:r>
              <a:rPr lang="en-US" sz="2000" dirty="0"/>
              <a:t>Triggers</a:t>
            </a:r>
          </a:p>
          <a:p>
            <a:r>
              <a:rPr lang="en-US" sz="2400" b="1" dirty="0"/>
              <a:t>Stored proc pros</a:t>
            </a:r>
          </a:p>
          <a:p>
            <a:pPr lvl="1"/>
            <a:r>
              <a:rPr lang="en-US" sz="2000" b="1" dirty="0"/>
              <a:t>Precompilation</a:t>
            </a:r>
            <a:r>
              <a:rPr lang="en-US" sz="2000" dirty="0"/>
              <a:t>: Stored procedures are compiled once and stored in a compiled state. When they are executed, the database engine does not need to parse and compile the SQL statements again, which improves execution speed.</a:t>
            </a:r>
          </a:p>
          <a:p>
            <a:pPr lvl="1"/>
            <a:r>
              <a:rPr lang="en-US" sz="2000" b="1" dirty="0"/>
              <a:t>QL Injection Prevention: </a:t>
            </a:r>
            <a:r>
              <a:rPr lang="en-US" sz="2000" dirty="0"/>
              <a:t>By encapsulating SQL statements within stored procedures, you reduce the risk of SQL injection attacks since parameterized queries can be used</a:t>
            </a:r>
          </a:p>
          <a:p>
            <a:r>
              <a:rPr lang="en-US" sz="2200" b="1" dirty="0"/>
              <a:t>Normal query lifecycle</a:t>
            </a:r>
          </a:p>
          <a:p>
            <a:pPr lvl="1"/>
            <a:r>
              <a:rPr lang="en-US" sz="2000" dirty="0"/>
              <a:t>Query ➔ Parsing (making sure query syntax is correct) ➔ Optimizing (making sure query metadata is provided correctly) ➔ Query Tree (From Where Select) ➔ Execution Plan (execute query in memory). When we call a stored procedure for the first time, it goes through the entire query lifecycle but when we call it </a:t>
            </a:r>
            <a:r>
              <a:rPr lang="en-US" sz="2000" dirty="0" err="1"/>
              <a:t>againg</a:t>
            </a:r>
            <a:r>
              <a:rPr lang="en-US" sz="2000" dirty="0"/>
              <a:t> it gets executed directly because query tree is saved in memory which enhances performance. </a:t>
            </a:r>
          </a:p>
          <a:p>
            <a:endParaRPr lang="en-US" dirty="0"/>
          </a:p>
          <a:p>
            <a:endParaRPr lang="en-US" dirty="0"/>
          </a:p>
        </p:txBody>
      </p:sp>
    </p:spTree>
    <p:extLst>
      <p:ext uri="{BB962C8B-B14F-4D97-AF65-F5344CB8AC3E}">
        <p14:creationId xmlns:p14="http://schemas.microsoft.com/office/powerpoint/2010/main" val="36030428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AE50-F6AA-F974-CC28-560B85F59C3D}"/>
              </a:ext>
            </a:extLst>
          </p:cNvPr>
          <p:cNvSpPr>
            <a:spLocks noGrp="1"/>
          </p:cNvSpPr>
          <p:nvPr>
            <p:ph type="title"/>
          </p:nvPr>
        </p:nvSpPr>
        <p:spPr>
          <a:xfrm>
            <a:off x="838200" y="1"/>
            <a:ext cx="10515600" cy="813916"/>
          </a:xfrm>
        </p:spPr>
        <p:txBody>
          <a:bodyPr/>
          <a:lstStyle/>
          <a:p>
            <a:r>
              <a:rPr lang="en-US" b="1" dirty="0"/>
              <a:t>Stored procedure</a:t>
            </a:r>
          </a:p>
        </p:txBody>
      </p:sp>
      <p:pic>
        <p:nvPicPr>
          <p:cNvPr id="5" name="Content Placeholder 4">
            <a:extLst>
              <a:ext uri="{FF2B5EF4-FFF2-40B4-BE49-F238E27FC236}">
                <a16:creationId xmlns:a16="http://schemas.microsoft.com/office/drawing/2014/main" id="{68890524-748B-5800-BE62-1754EDD135E8}"/>
              </a:ext>
            </a:extLst>
          </p:cNvPr>
          <p:cNvPicPr>
            <a:picLocks noGrp="1" noChangeAspect="1"/>
          </p:cNvPicPr>
          <p:nvPr>
            <p:ph idx="1"/>
          </p:nvPr>
        </p:nvPicPr>
        <p:blipFill>
          <a:blip r:embed="rId2"/>
          <a:stretch>
            <a:fillRect/>
          </a:stretch>
        </p:blipFill>
        <p:spPr>
          <a:xfrm>
            <a:off x="838198" y="813916"/>
            <a:ext cx="8036905" cy="3466682"/>
          </a:xfrm>
          <a:prstGeom prst="rect">
            <a:avLst/>
          </a:prstGeom>
        </p:spPr>
      </p:pic>
      <p:pic>
        <p:nvPicPr>
          <p:cNvPr id="7" name="Picture 6">
            <a:extLst>
              <a:ext uri="{FF2B5EF4-FFF2-40B4-BE49-F238E27FC236}">
                <a16:creationId xmlns:a16="http://schemas.microsoft.com/office/drawing/2014/main" id="{0D315DD3-4B7D-98FC-2192-F2A5875D266F}"/>
              </a:ext>
            </a:extLst>
          </p:cNvPr>
          <p:cNvPicPr>
            <a:picLocks noChangeAspect="1"/>
          </p:cNvPicPr>
          <p:nvPr/>
        </p:nvPicPr>
        <p:blipFill>
          <a:blip r:embed="rId3"/>
          <a:stretch>
            <a:fillRect/>
          </a:stretch>
        </p:blipFill>
        <p:spPr>
          <a:xfrm>
            <a:off x="838199" y="4533198"/>
            <a:ext cx="6423171" cy="1726926"/>
          </a:xfrm>
          <a:prstGeom prst="rect">
            <a:avLst/>
          </a:prstGeom>
        </p:spPr>
      </p:pic>
    </p:spTree>
    <p:extLst>
      <p:ext uri="{BB962C8B-B14F-4D97-AF65-F5344CB8AC3E}">
        <p14:creationId xmlns:p14="http://schemas.microsoft.com/office/powerpoint/2010/main" val="6090224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81CC-398A-5232-802C-D952BF88A507}"/>
              </a:ext>
            </a:extLst>
          </p:cNvPr>
          <p:cNvSpPr>
            <a:spLocks noGrp="1"/>
          </p:cNvSpPr>
          <p:nvPr>
            <p:ph type="title"/>
          </p:nvPr>
        </p:nvSpPr>
        <p:spPr>
          <a:xfrm>
            <a:off x="838200" y="83772"/>
            <a:ext cx="10515600" cy="315912"/>
          </a:xfrm>
        </p:spPr>
        <p:txBody>
          <a:bodyPr>
            <a:normAutofit fontScale="90000"/>
          </a:bodyPr>
          <a:lstStyle/>
          <a:p>
            <a:r>
              <a:rPr lang="en-US" dirty="0"/>
              <a:t>Trigger</a:t>
            </a:r>
          </a:p>
        </p:txBody>
      </p:sp>
      <p:sp>
        <p:nvSpPr>
          <p:cNvPr id="3" name="Content Placeholder 2">
            <a:extLst>
              <a:ext uri="{FF2B5EF4-FFF2-40B4-BE49-F238E27FC236}">
                <a16:creationId xmlns:a16="http://schemas.microsoft.com/office/drawing/2014/main" id="{317C5AAD-90BF-A1ED-980A-87A09BC1FD6E}"/>
              </a:ext>
            </a:extLst>
          </p:cNvPr>
          <p:cNvSpPr>
            <a:spLocks noGrp="1"/>
          </p:cNvSpPr>
          <p:nvPr>
            <p:ph idx="1"/>
          </p:nvPr>
        </p:nvSpPr>
        <p:spPr>
          <a:xfrm>
            <a:off x="130629" y="512466"/>
            <a:ext cx="11223171" cy="6345533"/>
          </a:xfrm>
        </p:spPr>
        <p:txBody>
          <a:bodyPr>
            <a:normAutofit/>
          </a:bodyPr>
          <a:lstStyle/>
          <a:p>
            <a:r>
              <a:rPr lang="en-US" sz="2000" dirty="0"/>
              <a:t>special Stored Procedure</a:t>
            </a:r>
          </a:p>
          <a:p>
            <a:r>
              <a:rPr lang="en-US" sz="2000" dirty="0"/>
              <a:t>implicit code</a:t>
            </a:r>
          </a:p>
          <a:p>
            <a:r>
              <a:rPr lang="en-US" sz="2000" dirty="0"/>
              <a:t>can’t be called </a:t>
            </a:r>
          </a:p>
          <a:p>
            <a:r>
              <a:rPr lang="en-US" sz="2000" dirty="0"/>
              <a:t>can't take </a:t>
            </a:r>
            <a:r>
              <a:rPr lang="en-US" sz="2000" dirty="0" err="1"/>
              <a:t>paramters</a:t>
            </a:r>
            <a:r>
              <a:rPr lang="en-US" sz="2000" dirty="0"/>
              <a:t> </a:t>
            </a:r>
          </a:p>
          <a:p>
            <a:r>
              <a:rPr lang="en-US" sz="2000" dirty="0"/>
              <a:t>run according actions</a:t>
            </a:r>
          </a:p>
          <a:p>
            <a:r>
              <a:rPr lang="en-US" sz="2000" dirty="0"/>
              <a:t>In SQL, a trigger is a set of SQL statements that are automatically executed in response to certain events or actions performed on a table, such as an `INSERT`, `UPDATE`, or `DELETE` operation.</a:t>
            </a:r>
          </a:p>
          <a:p>
            <a:r>
              <a:rPr lang="en-US" sz="2000" dirty="0"/>
              <a:t>triggers can be enabled or disabled or dropped</a:t>
            </a:r>
          </a:p>
          <a:p>
            <a:pPr lvl="1"/>
            <a:r>
              <a:rPr lang="en-US" sz="2000" dirty="0"/>
              <a:t>alter table department disable trigger tr_4 </a:t>
            </a:r>
          </a:p>
          <a:p>
            <a:pPr lvl="1"/>
            <a:r>
              <a:rPr lang="en-US" sz="2000" dirty="0"/>
              <a:t>alter table department enable trigger tr_4 </a:t>
            </a:r>
          </a:p>
          <a:p>
            <a:endParaRPr lang="en-US" sz="2000" dirty="0"/>
          </a:p>
          <a:p>
            <a:endParaRPr lang="en-US" sz="2000" dirty="0"/>
          </a:p>
        </p:txBody>
      </p:sp>
      <p:sp>
        <p:nvSpPr>
          <p:cNvPr id="5" name="TextBox 4">
            <a:extLst>
              <a:ext uri="{FF2B5EF4-FFF2-40B4-BE49-F238E27FC236}">
                <a16:creationId xmlns:a16="http://schemas.microsoft.com/office/drawing/2014/main" id="{27037300-02AE-29F4-5345-A6F62000D1DB}"/>
              </a:ext>
            </a:extLst>
          </p:cNvPr>
          <p:cNvSpPr txBox="1"/>
          <p:nvPr/>
        </p:nvSpPr>
        <p:spPr>
          <a:xfrm>
            <a:off x="130629" y="4612193"/>
            <a:ext cx="4049487" cy="1754326"/>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tr_3</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student11</a:t>
            </a:r>
          </a:p>
          <a:p>
            <a:r>
              <a:rPr lang="en-US" sz="1800" dirty="0">
                <a:solidFill>
                  <a:srgbClr val="0000FF"/>
                </a:solidFill>
                <a:latin typeface="Consolas" panose="020B0609020204030204" pitchFamily="49" charset="0"/>
              </a:rPr>
              <a:t>instead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of</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delete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'not allowed to delete'</a:t>
            </a:r>
            <a:endParaRPr lang="en-US" sz="1800" dirty="0">
              <a:solidFill>
                <a:srgbClr val="000000"/>
              </a:solidFill>
              <a:latin typeface="Consolas" panose="020B0609020204030204" pitchFamily="49" charset="0"/>
            </a:endParaRPr>
          </a:p>
          <a:p>
            <a:endParaRPr lang="en-US" dirty="0"/>
          </a:p>
        </p:txBody>
      </p:sp>
      <p:sp>
        <p:nvSpPr>
          <p:cNvPr id="6" name="TextBox 5">
            <a:extLst>
              <a:ext uri="{FF2B5EF4-FFF2-40B4-BE49-F238E27FC236}">
                <a16:creationId xmlns:a16="http://schemas.microsoft.com/office/drawing/2014/main" id="{04CA8930-627B-D311-8ECD-68161CFE790B}"/>
              </a:ext>
            </a:extLst>
          </p:cNvPr>
          <p:cNvSpPr txBox="1"/>
          <p:nvPr/>
        </p:nvSpPr>
        <p:spPr>
          <a:xfrm>
            <a:off x="4141601" y="4612193"/>
            <a:ext cx="3123357" cy="1477328"/>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trigger</a:t>
            </a:r>
            <a:r>
              <a:rPr lang="en-US" sz="1800" dirty="0">
                <a:solidFill>
                  <a:srgbClr val="000000"/>
                </a:solidFill>
                <a:latin typeface="Consolas" panose="020B0609020204030204" pitchFamily="49" charset="0"/>
              </a:rPr>
              <a:t> tr_1</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after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'welcome to ITI'</a:t>
            </a:r>
            <a:endParaRPr lang="en-US" dirty="0"/>
          </a:p>
        </p:txBody>
      </p:sp>
      <p:pic>
        <p:nvPicPr>
          <p:cNvPr id="8" name="Picture 7">
            <a:extLst>
              <a:ext uri="{FF2B5EF4-FFF2-40B4-BE49-F238E27FC236}">
                <a16:creationId xmlns:a16="http://schemas.microsoft.com/office/drawing/2014/main" id="{C00E2AE9-E317-51D1-5B16-0E27B9A34C1C}"/>
              </a:ext>
            </a:extLst>
          </p:cNvPr>
          <p:cNvPicPr>
            <a:picLocks noChangeAspect="1"/>
          </p:cNvPicPr>
          <p:nvPr/>
        </p:nvPicPr>
        <p:blipFill>
          <a:blip r:embed="rId2"/>
          <a:stretch>
            <a:fillRect/>
          </a:stretch>
        </p:blipFill>
        <p:spPr>
          <a:xfrm>
            <a:off x="7264958" y="3285811"/>
            <a:ext cx="4927041" cy="3346101"/>
          </a:xfrm>
          <a:prstGeom prst="rect">
            <a:avLst/>
          </a:prstGeom>
        </p:spPr>
      </p:pic>
    </p:spTree>
    <p:extLst>
      <p:ext uri="{BB962C8B-B14F-4D97-AF65-F5344CB8AC3E}">
        <p14:creationId xmlns:p14="http://schemas.microsoft.com/office/powerpoint/2010/main" val="14269688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7789-8466-AD2D-292A-8A526FD02382}"/>
              </a:ext>
            </a:extLst>
          </p:cNvPr>
          <p:cNvSpPr>
            <a:spLocks noGrp="1"/>
          </p:cNvSpPr>
          <p:nvPr>
            <p:ph type="title"/>
          </p:nvPr>
        </p:nvSpPr>
        <p:spPr/>
        <p:txBody>
          <a:bodyPr/>
          <a:lstStyle/>
          <a:p>
            <a:r>
              <a:rPr lang="en-US" dirty="0"/>
              <a:t>Triggers (cont.)</a:t>
            </a:r>
          </a:p>
        </p:txBody>
      </p:sp>
      <p:sp>
        <p:nvSpPr>
          <p:cNvPr id="3" name="Content Placeholder 2">
            <a:extLst>
              <a:ext uri="{FF2B5EF4-FFF2-40B4-BE49-F238E27FC236}">
                <a16:creationId xmlns:a16="http://schemas.microsoft.com/office/drawing/2014/main" id="{641EFA13-FF7C-2707-6FEB-43EDA894689A}"/>
              </a:ext>
            </a:extLst>
          </p:cNvPr>
          <p:cNvSpPr>
            <a:spLocks noGrp="1"/>
          </p:cNvSpPr>
          <p:nvPr>
            <p:ph idx="1"/>
          </p:nvPr>
        </p:nvSpPr>
        <p:spPr/>
        <p:txBody>
          <a:bodyPr/>
          <a:lstStyle/>
          <a:p>
            <a:r>
              <a:rPr lang="en-US" dirty="0"/>
              <a:t>Triggers can be used for a variety of purposes</a:t>
            </a:r>
          </a:p>
          <a:p>
            <a:pPr lvl="1"/>
            <a:r>
              <a:rPr lang="en-US" dirty="0"/>
              <a:t>Auditing: Triggers can be used to track changes to the data in a table by recording information such as the user who made the change and the time of the change</a:t>
            </a:r>
          </a:p>
          <a:p>
            <a:pPr lvl="1"/>
            <a:r>
              <a:rPr lang="en-US" dirty="0"/>
              <a:t>Replication: Triggers can be used to replicate data to other databases or tables.</a:t>
            </a:r>
          </a:p>
          <a:p>
            <a:endParaRPr lang="en-US" dirty="0"/>
          </a:p>
          <a:p>
            <a:endParaRPr lang="en-US" dirty="0"/>
          </a:p>
        </p:txBody>
      </p:sp>
    </p:spTree>
    <p:extLst>
      <p:ext uri="{BB962C8B-B14F-4D97-AF65-F5344CB8AC3E}">
        <p14:creationId xmlns:p14="http://schemas.microsoft.com/office/powerpoint/2010/main" val="1020187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SP delete and function</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1933128826"/>
              </p:ext>
            </p:extLst>
          </p:nvPr>
        </p:nvGraphicFramePr>
        <p:xfrm>
          <a:off x="0" y="715963"/>
          <a:ext cx="12192000" cy="3082314"/>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Function</a:t>
                      </a:r>
                    </a:p>
                  </a:txBody>
                  <a:tcPr/>
                </a:tc>
                <a:tc>
                  <a:txBody>
                    <a:bodyPr/>
                    <a:lstStyle/>
                    <a:p>
                      <a:pPr algn="ctr"/>
                      <a:r>
                        <a:rPr lang="en-US" dirty="0"/>
                        <a:t>Stored procedure</a:t>
                      </a:r>
                    </a:p>
                  </a:txBody>
                  <a:tcPr/>
                </a:tc>
                <a:extLst>
                  <a:ext uri="{0D108BD9-81ED-4DB2-BD59-A6C34878D82A}">
                    <a16:rowId xmlns:a16="http://schemas.microsoft.com/office/drawing/2014/main" val="1450902832"/>
                  </a:ext>
                </a:extLst>
              </a:tr>
              <a:tr h="370840">
                <a:tc>
                  <a:txBody>
                    <a:bodyPr/>
                    <a:lstStyle/>
                    <a:p>
                      <a:pPr algn="ctr"/>
                      <a:r>
                        <a:rPr lang="en-US" dirty="0"/>
                        <a:t>param</a:t>
                      </a:r>
                    </a:p>
                  </a:txBody>
                  <a:tcPr/>
                </a:tc>
                <a:tc>
                  <a:txBody>
                    <a:bodyPr/>
                    <a:lstStyle/>
                    <a:p>
                      <a:pPr algn="ctr"/>
                      <a:r>
                        <a:rPr lang="en-US" dirty="0"/>
                        <a:t>Function takes at least one parameter , it's a mandatory</a:t>
                      </a:r>
                    </a:p>
                  </a:txBody>
                  <a:tcPr/>
                </a:tc>
                <a:tc>
                  <a:txBody>
                    <a:bodyPr/>
                    <a:lstStyle/>
                    <a:p>
                      <a:pPr algn="ctr"/>
                      <a:r>
                        <a:rPr lang="en-US" dirty="0"/>
                        <a:t>it's an optional to take parameters.</a:t>
                      </a:r>
                    </a:p>
                  </a:txBody>
                  <a:tcPr/>
                </a:tc>
                <a:extLst>
                  <a:ext uri="{0D108BD9-81ED-4DB2-BD59-A6C34878D82A}">
                    <a16:rowId xmlns:a16="http://schemas.microsoft.com/office/drawing/2014/main" val="4266221231"/>
                  </a:ext>
                </a:extLst>
              </a:tr>
              <a:tr h="370840">
                <a:tc>
                  <a:txBody>
                    <a:bodyPr/>
                    <a:lstStyle/>
                    <a:p>
                      <a:pPr algn="ctr"/>
                      <a:r>
                        <a:rPr lang="en-US" dirty="0"/>
                        <a:t>Param type</a:t>
                      </a:r>
                    </a:p>
                  </a:txBody>
                  <a:tcPr/>
                </a:tc>
                <a:tc>
                  <a:txBody>
                    <a:bodyPr/>
                    <a:lstStyle/>
                    <a:p>
                      <a:pPr algn="ctr"/>
                      <a:r>
                        <a:rPr lang="en-US" dirty="0"/>
                        <a:t>Functions can have only input parameters</a:t>
                      </a:r>
                    </a:p>
                  </a:txBody>
                  <a:tcPr/>
                </a:tc>
                <a:tc>
                  <a:txBody>
                    <a:bodyPr/>
                    <a:lstStyle/>
                    <a:p>
                      <a:pPr algn="ctr"/>
                      <a:r>
                        <a:rPr lang="en-US" dirty="0"/>
                        <a:t>can have input parameter , output parameters  </a:t>
                      </a:r>
                    </a:p>
                    <a:p>
                      <a:pPr algn="ctr"/>
                      <a:r>
                        <a:rPr lang="en-US" dirty="0"/>
                        <a:t>//input </a:t>
                      </a:r>
                      <a:r>
                        <a:rPr lang="en-US" dirty="0" err="1"/>
                        <a:t>defualt</a:t>
                      </a:r>
                      <a:r>
                        <a:rPr lang="en-US" dirty="0"/>
                        <a:t> parameter</a:t>
                      </a:r>
                    </a:p>
                  </a:txBody>
                  <a:tcPr/>
                </a:tc>
                <a:extLst>
                  <a:ext uri="{0D108BD9-81ED-4DB2-BD59-A6C34878D82A}">
                    <a16:rowId xmlns:a16="http://schemas.microsoft.com/office/drawing/2014/main" val="3805084567"/>
                  </a:ext>
                </a:extLst>
              </a:tr>
              <a:tr h="516914">
                <a:tc>
                  <a:txBody>
                    <a:bodyPr/>
                    <a:lstStyle/>
                    <a:p>
                      <a:pPr algn="ctr"/>
                      <a:r>
                        <a:rPr lang="en-US" dirty="0"/>
                        <a:t>return</a:t>
                      </a:r>
                    </a:p>
                  </a:txBody>
                  <a:tcPr/>
                </a:tc>
                <a:tc>
                  <a:txBody>
                    <a:bodyPr/>
                    <a:lstStyle/>
                    <a:p>
                      <a:pPr algn="ctr"/>
                      <a:r>
                        <a:rPr lang="en-US" dirty="0"/>
                        <a:t>Function must return a value </a:t>
                      </a:r>
                    </a:p>
                  </a:txBody>
                  <a:tcPr/>
                </a:tc>
                <a:tc>
                  <a:txBody>
                    <a:bodyPr/>
                    <a:lstStyle/>
                    <a:p>
                      <a:pPr algn="ctr"/>
                      <a:r>
                        <a:rPr lang="en-US" dirty="0"/>
                        <a:t>it's an optional to return a value</a:t>
                      </a:r>
                    </a:p>
                  </a:txBody>
                  <a:tcPr/>
                </a:tc>
                <a:extLst>
                  <a:ext uri="{0D108BD9-81ED-4DB2-BD59-A6C34878D82A}">
                    <a16:rowId xmlns:a16="http://schemas.microsoft.com/office/drawing/2014/main" val="3512901829"/>
                  </a:ext>
                </a:extLst>
              </a:tr>
              <a:tr h="370840">
                <a:tc>
                  <a:txBody>
                    <a:bodyPr/>
                    <a:lstStyle/>
                    <a:p>
                      <a:pPr algn="ctr"/>
                      <a:r>
                        <a:rPr lang="en-US" dirty="0"/>
                        <a:t>calling</a:t>
                      </a:r>
                    </a:p>
                  </a:txBody>
                  <a:tcPr/>
                </a:tc>
                <a:tc>
                  <a:txBody>
                    <a:bodyPr/>
                    <a:lstStyle/>
                    <a:p>
                      <a:pPr algn="ctr"/>
                      <a:r>
                        <a:rPr lang="en-US" dirty="0"/>
                        <a:t>Can be used directly within SQL queries.</a:t>
                      </a:r>
                    </a:p>
                  </a:txBody>
                  <a:tcPr/>
                </a:tc>
                <a:tc>
                  <a:txBody>
                    <a:bodyPr/>
                    <a:lstStyle/>
                    <a:p>
                      <a:pPr algn="ctr"/>
                      <a:r>
                        <a:rPr lang="en-US" dirty="0"/>
                        <a:t>Cannot be directly used within SELECT, WHERE, HAVING, or other clauses of SQL queries. They are executed as a separate statement.</a:t>
                      </a:r>
                    </a:p>
                  </a:txBody>
                  <a:tcPr/>
                </a:tc>
                <a:extLst>
                  <a:ext uri="{0D108BD9-81ED-4DB2-BD59-A6C34878D82A}">
                    <a16:rowId xmlns:a16="http://schemas.microsoft.com/office/drawing/2014/main" val="1574601893"/>
                  </a:ext>
                </a:extLst>
              </a:tr>
            </a:tbl>
          </a:graphicData>
        </a:graphic>
      </p:graphicFrame>
    </p:spTree>
    <p:extLst>
      <p:ext uri="{BB962C8B-B14F-4D97-AF65-F5344CB8AC3E}">
        <p14:creationId xmlns:p14="http://schemas.microsoft.com/office/powerpoint/2010/main" val="224547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69F4-C1F4-138F-1E15-D648784AC303}"/>
              </a:ext>
            </a:extLst>
          </p:cNvPr>
          <p:cNvSpPr>
            <a:spLocks noGrp="1"/>
          </p:cNvSpPr>
          <p:nvPr>
            <p:ph type="title"/>
          </p:nvPr>
        </p:nvSpPr>
        <p:spPr>
          <a:xfrm>
            <a:off x="913795" y="26797"/>
            <a:ext cx="10353762" cy="576104"/>
          </a:xfrm>
        </p:spPr>
        <p:txBody>
          <a:bodyPr>
            <a:normAutofit fontScale="90000"/>
          </a:bodyPr>
          <a:lstStyle/>
          <a:p>
            <a:r>
              <a:rPr lang="en-US" dirty="0"/>
              <a:t>Connect to DB engine service</a:t>
            </a:r>
          </a:p>
        </p:txBody>
      </p:sp>
      <p:sp>
        <p:nvSpPr>
          <p:cNvPr id="3" name="Content Placeholder 2">
            <a:extLst>
              <a:ext uri="{FF2B5EF4-FFF2-40B4-BE49-F238E27FC236}">
                <a16:creationId xmlns:a16="http://schemas.microsoft.com/office/drawing/2014/main" id="{A88E46F6-A5F6-4053-E178-518B9851CBFE}"/>
              </a:ext>
            </a:extLst>
          </p:cNvPr>
          <p:cNvSpPr>
            <a:spLocks noGrp="1"/>
          </p:cNvSpPr>
          <p:nvPr>
            <p:ph idx="1"/>
          </p:nvPr>
        </p:nvSpPr>
        <p:spPr>
          <a:xfrm>
            <a:off x="1" y="602901"/>
            <a:ext cx="12269036" cy="6228303"/>
          </a:xfrm>
        </p:spPr>
        <p:txBody>
          <a:bodyPr>
            <a:normAutofit fontScale="92500" lnSpcReduction="10000"/>
          </a:bodyPr>
          <a:lstStyle/>
          <a:p>
            <a:r>
              <a:rPr lang="en-US" dirty="0"/>
              <a:t>Once you setup the SQL server for the first time on your device default instance is created</a:t>
            </a:r>
          </a:p>
          <a:p>
            <a:r>
              <a:rPr lang="en-US" dirty="0"/>
              <a:t>DB engine service is downloaded, and its name is </a:t>
            </a:r>
            <a:r>
              <a:rPr lang="en-US" b="1" dirty="0">
                <a:solidFill>
                  <a:srgbClr val="00B0F0"/>
                </a:solidFill>
              </a:rPr>
              <a:t>SQL Server(MSSQLSERVER) </a:t>
            </a:r>
          </a:p>
          <a:p>
            <a:r>
              <a:rPr lang="en-US" dirty="0"/>
              <a:t>To connect to SQL Server(</a:t>
            </a:r>
            <a:r>
              <a:rPr lang="en-US" dirty="0" err="1"/>
              <a:t>MSSQLServer</a:t>
            </a:r>
            <a:r>
              <a:rPr lang="en-US" dirty="0"/>
              <a:t>)  you can connect by</a:t>
            </a:r>
          </a:p>
          <a:p>
            <a:pPr lvl="1"/>
            <a:r>
              <a:rPr lang="en-US" dirty="0"/>
              <a:t>. If the server on the same machine</a:t>
            </a:r>
          </a:p>
          <a:p>
            <a:pPr lvl="1"/>
            <a:r>
              <a:rPr lang="en-US" dirty="0"/>
              <a:t>local</a:t>
            </a:r>
          </a:p>
          <a:p>
            <a:pPr lvl="1"/>
            <a:r>
              <a:rPr lang="en-US" dirty="0"/>
              <a:t>Ip address</a:t>
            </a:r>
          </a:p>
          <a:p>
            <a:pPr lvl="1"/>
            <a:r>
              <a:rPr lang="en-US" dirty="0" err="1"/>
              <a:t>PC_name</a:t>
            </a:r>
            <a:endParaRPr lang="en-US" dirty="0"/>
          </a:p>
          <a:p>
            <a:r>
              <a:rPr lang="en-US" dirty="0"/>
              <a:t>If you want to setup another SQL DB engine you need to write name for instance  SQL server during setup</a:t>
            </a:r>
          </a:p>
          <a:p>
            <a:r>
              <a:rPr lang="en-US" dirty="0"/>
              <a:t>DB engine service is downloaded, and its name is </a:t>
            </a:r>
            <a:r>
              <a:rPr lang="en-US" b="1" dirty="0">
                <a:solidFill>
                  <a:srgbClr val="00B0F0"/>
                </a:solidFill>
              </a:rPr>
              <a:t>SQL Server(name_of_instance) </a:t>
            </a:r>
          </a:p>
          <a:p>
            <a:r>
              <a:rPr lang="en-US" dirty="0"/>
              <a:t>To connect to </a:t>
            </a:r>
            <a:r>
              <a:rPr lang="en-US" b="1" dirty="0">
                <a:solidFill>
                  <a:srgbClr val="00B0F0"/>
                </a:solidFill>
              </a:rPr>
              <a:t>SQL</a:t>
            </a:r>
            <a:r>
              <a:rPr lang="en-US" dirty="0"/>
              <a:t> </a:t>
            </a:r>
            <a:r>
              <a:rPr lang="en-US" b="1" dirty="0">
                <a:solidFill>
                  <a:srgbClr val="00B0F0"/>
                </a:solidFill>
              </a:rPr>
              <a:t>Server</a:t>
            </a:r>
            <a:r>
              <a:rPr lang="en-US" dirty="0"/>
              <a:t>(</a:t>
            </a:r>
            <a:r>
              <a:rPr lang="en-US" b="1" dirty="0">
                <a:solidFill>
                  <a:srgbClr val="00B0F0"/>
                </a:solidFill>
              </a:rPr>
              <a:t>name_of_instance</a:t>
            </a:r>
            <a:r>
              <a:rPr lang="en-US" dirty="0"/>
              <a:t>)  you can connect by</a:t>
            </a:r>
          </a:p>
          <a:p>
            <a:pPr lvl="1"/>
            <a:r>
              <a:rPr lang="en-US" dirty="0"/>
              <a:t>.\name_of_instance</a:t>
            </a:r>
          </a:p>
          <a:p>
            <a:pPr lvl="1"/>
            <a:r>
              <a:rPr lang="en-US" dirty="0"/>
              <a:t>local\name_of_instance</a:t>
            </a:r>
          </a:p>
          <a:p>
            <a:pPr lvl="1"/>
            <a:r>
              <a:rPr lang="en-US" dirty="0"/>
              <a:t>name_of_instance</a:t>
            </a:r>
          </a:p>
          <a:p>
            <a:pPr lvl="1"/>
            <a:r>
              <a:rPr lang="en-US" dirty="0" err="1"/>
              <a:t>PC_name</a:t>
            </a:r>
            <a:r>
              <a:rPr lang="en-US" dirty="0"/>
              <a:t>\name_of_instance</a:t>
            </a:r>
          </a:p>
          <a:p>
            <a:endParaRPr lang="en-US" dirty="0"/>
          </a:p>
          <a:p>
            <a:endParaRPr lang="en-US" dirty="0"/>
          </a:p>
        </p:txBody>
      </p:sp>
    </p:spTree>
    <p:extLst>
      <p:ext uri="{BB962C8B-B14F-4D97-AF65-F5344CB8AC3E}">
        <p14:creationId xmlns:p14="http://schemas.microsoft.com/office/powerpoint/2010/main" val="2250311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933028"/>
          </a:xfrm>
        </p:spPr>
        <p:txBody>
          <a:bodyPr>
            <a:normAutofit/>
          </a:bodyPr>
          <a:lstStyle/>
          <a:p>
            <a:r>
              <a:rPr lang="en-US" sz="2200" dirty="0"/>
              <a:t>view is a virtual table based on the result-set of an SQL statement.</a:t>
            </a:r>
          </a:p>
          <a:p>
            <a:r>
              <a:rPr lang="en-US" sz="2200" dirty="0"/>
              <a:t>Used to encapsulating complex queries that includes for example joins</a:t>
            </a:r>
          </a:p>
          <a:p>
            <a:r>
              <a:rPr lang="en-US" sz="2200" dirty="0"/>
              <a:t>It provides a layer of security by limit access to certain data or present data in a controlled manner For example, you might create a view that only includes a subset of columns or rows, thereby hiding sensitive data from users who don’t need to see it.</a:t>
            </a:r>
          </a:p>
          <a:p>
            <a:r>
              <a:rPr lang="en-US" sz="2200" dirty="0"/>
              <a:t>We can’t write DML queries in views body, but we can run DML queries on View as if it was a table and changed could be reconciled to original data but in some conditions</a:t>
            </a:r>
          </a:p>
          <a:p>
            <a:r>
              <a:rPr lang="en-US" sz="2200" dirty="0"/>
              <a:t>It does not store data physically. It’s a stored query that gets executed each time you access the view</a:t>
            </a:r>
          </a:p>
          <a:p>
            <a:r>
              <a:rPr lang="en-US" sz="2200" dirty="0"/>
              <a:t>executed each time you access the view</a:t>
            </a:r>
          </a:p>
        </p:txBody>
      </p:sp>
      <p:sp>
        <p:nvSpPr>
          <p:cNvPr id="5" name="TextBox 4">
            <a:extLst>
              <a:ext uri="{FF2B5EF4-FFF2-40B4-BE49-F238E27FC236}">
                <a16:creationId xmlns:a16="http://schemas.microsoft.com/office/drawing/2014/main" id="{248F6D08-7010-966A-4EFF-CFE5CEE21CC2}"/>
              </a:ext>
            </a:extLst>
          </p:cNvPr>
          <p:cNvSpPr txBox="1"/>
          <p:nvPr/>
        </p:nvSpPr>
        <p:spPr>
          <a:xfrm>
            <a:off x="146535" y="3881874"/>
            <a:ext cx="4059536" cy="2031325"/>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B21B1D5D-5A4A-CB38-6A72-D49B78A6A14C}"/>
              </a:ext>
            </a:extLst>
          </p:cNvPr>
          <p:cNvSpPr txBox="1"/>
          <p:nvPr/>
        </p:nvSpPr>
        <p:spPr>
          <a:xfrm>
            <a:off x="7837714" y="3654735"/>
            <a:ext cx="4282272"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v2</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studept_name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r>
              <a:rPr lang="en-US" sz="1800"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WITH ENCRYPTION</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from</a:t>
            </a:r>
            <a:r>
              <a:rPr lang="en-US" sz="1800" dirty="0">
                <a:solidFill>
                  <a:srgbClr val="000000"/>
                </a:solidFill>
                <a:latin typeface="Consolas" panose="020B0609020204030204" pitchFamily="49" charset="0"/>
              </a:rPr>
              <a:t> student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department</a:t>
            </a:r>
            <a:r>
              <a:rPr lang="en-US" sz="1800" dirty="0">
                <a:solidFill>
                  <a:srgbClr val="000000"/>
                </a:solidFill>
                <a:latin typeface="Consolas" panose="020B0609020204030204" pitchFamily="49" charset="0"/>
              </a:rPr>
              <a:t> d</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	and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st_address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E9B38958-63E0-12B9-8705-B06020168670}"/>
              </a:ext>
            </a:extLst>
          </p:cNvPr>
          <p:cNvSpPr txBox="1"/>
          <p:nvPr/>
        </p:nvSpPr>
        <p:spPr>
          <a:xfrm>
            <a:off x="4411228" y="4360286"/>
            <a:ext cx="3314283" cy="923330"/>
          </a:xfrm>
          <a:prstGeom prst="rect">
            <a:avLst/>
          </a:prstGeom>
          <a:noFill/>
        </p:spPr>
        <p:txBody>
          <a:bodyPr wrap="square" rtlCol="0">
            <a:spAutoFit/>
          </a:bodyPr>
          <a:lstStyle/>
          <a:p>
            <a:r>
              <a:rPr lang="en-US" dirty="0"/>
              <a:t>//if we run </a:t>
            </a:r>
            <a:r>
              <a:rPr lang="en-US" dirty="0" err="1"/>
              <a:t>sp_helptext</a:t>
            </a:r>
            <a:r>
              <a:rPr lang="en-US" dirty="0"/>
              <a:t> v2 we can get the code of the view, so it’s better to encrypt view</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733626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569372"/>
            <a:ext cx="11898930" cy="5607591"/>
          </a:xfrm>
        </p:spPr>
        <p:txBody>
          <a:bodyPr>
            <a:normAutofit/>
          </a:bodyPr>
          <a:lstStyle/>
          <a:p>
            <a:r>
              <a:rPr lang="en-US" sz="2200" dirty="0"/>
              <a:t>When you perform an INSERT, UPDATE, or DELETE operation on a view in SQL Server, the changes are typically reconciled or reflected in the underlying tables provided some conditions</a:t>
            </a:r>
          </a:p>
          <a:p>
            <a:r>
              <a:rPr lang="en-US" sz="2200" b="1" dirty="0">
                <a:solidFill>
                  <a:srgbClr val="FF0000"/>
                </a:solidFill>
              </a:rPr>
              <a:t>Running DML query on View that created from one table</a:t>
            </a:r>
          </a:p>
          <a:p>
            <a:pPr lvl="1"/>
            <a:r>
              <a:rPr lang="en-US" dirty="0"/>
              <a:t>We can run delete statement </a:t>
            </a:r>
          </a:p>
          <a:p>
            <a:pPr lvl="1"/>
            <a:r>
              <a:rPr lang="en-US" dirty="0"/>
              <a:t>We can run insert or update statement on columns that are included in the view, but you must make sure that other columns that aren’t included in the view have (allow Null, default value, identity, ) .</a:t>
            </a:r>
          </a:p>
          <a:p>
            <a:endParaRPr lang="en-US" sz="2200" dirty="0"/>
          </a:p>
          <a:p>
            <a:endParaRPr lang="en-US" sz="2200" dirty="0"/>
          </a:p>
        </p:txBody>
      </p:sp>
      <p:sp>
        <p:nvSpPr>
          <p:cNvPr id="5" name="TextBox 4">
            <a:extLst>
              <a:ext uri="{FF2B5EF4-FFF2-40B4-BE49-F238E27FC236}">
                <a16:creationId xmlns:a16="http://schemas.microsoft.com/office/drawing/2014/main" id="{248F6D08-7010-966A-4EFF-CFE5CEE21CC2}"/>
              </a:ext>
            </a:extLst>
          </p:cNvPr>
          <p:cNvSpPr txBox="1"/>
          <p:nvPr/>
        </p:nvSpPr>
        <p:spPr>
          <a:xfrm>
            <a:off x="146536" y="3441560"/>
            <a:ext cx="12045464" cy="2308324"/>
          </a:xfrm>
          <a:prstGeom prst="rect">
            <a:avLst/>
          </a:prstGeom>
          <a:noFill/>
        </p:spPr>
        <p:txBody>
          <a:bodyPr wrap="square" rtlCol="0">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v13</a:t>
            </a: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st_id</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st_fname</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a:t>
            </a:r>
          </a:p>
          <a:p>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p>
          <a:p>
            <a:r>
              <a:rPr lang="en-US" sz="1800" dirty="0">
                <a:solidFill>
                  <a:srgbClr val="0000FF"/>
                </a:solidFill>
                <a:latin typeface="Consolas" panose="020B0609020204030204" pitchFamily="49" charset="0"/>
              </a:rPr>
              <a:t>	with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check</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option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means we can only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ages that </a:t>
            </a:r>
            <a:r>
              <a:rPr lang="en-US" sz="1800" dirty="0">
                <a:solidFill>
                  <a:srgbClr val="0000FF"/>
                </a:solidFill>
                <a:latin typeface="Consolas" panose="020B0609020204030204" pitchFamily="49" charset="0"/>
              </a:rPr>
              <a:t>match</a:t>
            </a:r>
            <a:r>
              <a:rPr lang="en-US" sz="1800" dirty="0">
                <a:solidFill>
                  <a:srgbClr val="000000"/>
                </a:solidFill>
                <a:latin typeface="Consolas" panose="020B0609020204030204" pitchFamily="49" charset="0"/>
              </a:rPr>
              <a:t> the condition</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v13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111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'ali'</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33</a:t>
            </a:r>
            <a:r>
              <a:rPr lang="en-US" sz="1800" dirty="0">
                <a:solidFill>
                  <a:srgbClr val="808080"/>
                </a:solidFill>
                <a:latin typeface="Consolas" panose="020B0609020204030204" pitchFamily="49" charset="0"/>
              </a:rPr>
              <a:t>)</a:t>
            </a:r>
          </a:p>
          <a:p>
            <a:r>
              <a:rPr lang="en-US" dirty="0">
                <a:solidFill>
                  <a:srgbClr val="80808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this query won</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t run because we</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re only allowed </a:t>
            </a:r>
            <a:r>
              <a:rPr lang="en-US" sz="1800" dirty="0">
                <a:solidFill>
                  <a:srgbClr val="0000FF"/>
                </a:solidFill>
                <a:latin typeface="Consolas" panose="020B0609020204030204" pitchFamily="49" charset="0"/>
              </a:rPr>
              <a:t>to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age 20</a:t>
            </a:r>
          </a:p>
        </p:txBody>
      </p:sp>
    </p:spTree>
    <p:extLst>
      <p:ext uri="{BB962C8B-B14F-4D97-AF65-F5344CB8AC3E}">
        <p14:creationId xmlns:p14="http://schemas.microsoft.com/office/powerpoint/2010/main" val="36755893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A02A-E8EF-AD00-5AAC-E45E66734D89}"/>
              </a:ext>
            </a:extLst>
          </p:cNvPr>
          <p:cNvSpPr>
            <a:spLocks noGrp="1"/>
          </p:cNvSpPr>
          <p:nvPr>
            <p:ph type="title"/>
          </p:nvPr>
        </p:nvSpPr>
        <p:spPr>
          <a:xfrm>
            <a:off x="838200" y="0"/>
            <a:ext cx="10515600" cy="569372"/>
          </a:xfrm>
        </p:spPr>
        <p:txBody>
          <a:bodyPr>
            <a:normAutofit fontScale="90000"/>
          </a:bodyPr>
          <a:lstStyle/>
          <a:p>
            <a:r>
              <a:rPr lang="en-US" dirty="0"/>
              <a:t>View (cont.)</a:t>
            </a:r>
          </a:p>
        </p:txBody>
      </p:sp>
      <p:sp>
        <p:nvSpPr>
          <p:cNvPr id="3" name="Content Placeholder 2">
            <a:extLst>
              <a:ext uri="{FF2B5EF4-FFF2-40B4-BE49-F238E27FC236}">
                <a16:creationId xmlns:a16="http://schemas.microsoft.com/office/drawing/2014/main" id="{95673021-B32A-3510-A73F-78F6582D101D}"/>
              </a:ext>
            </a:extLst>
          </p:cNvPr>
          <p:cNvSpPr>
            <a:spLocks noGrp="1"/>
          </p:cNvSpPr>
          <p:nvPr>
            <p:ph idx="1"/>
          </p:nvPr>
        </p:nvSpPr>
        <p:spPr>
          <a:xfrm>
            <a:off x="146535" y="874207"/>
            <a:ext cx="11898930" cy="5302756"/>
          </a:xfrm>
        </p:spPr>
        <p:txBody>
          <a:bodyPr>
            <a:normAutofit/>
          </a:bodyPr>
          <a:lstStyle/>
          <a:p>
            <a:r>
              <a:rPr lang="en-US" sz="2200" b="1" dirty="0">
                <a:solidFill>
                  <a:srgbClr val="FF0000"/>
                </a:solidFill>
              </a:rPr>
              <a:t>Running DML query on View that created from multiple table</a:t>
            </a:r>
          </a:p>
          <a:p>
            <a:pPr lvl="1"/>
            <a:r>
              <a:rPr lang="en-US" dirty="0"/>
              <a:t>We can’t run delete statement (because we can’t delete two rows from different tables at the same time). </a:t>
            </a:r>
          </a:p>
          <a:p>
            <a:pPr lvl="1"/>
            <a:r>
              <a:rPr lang="en-US" dirty="0"/>
              <a:t>We can run insert or update statement only if data is inserted or updated into one table.</a:t>
            </a:r>
            <a:endParaRPr lang="en-US" sz="2200" dirty="0"/>
          </a:p>
          <a:p>
            <a:endParaRPr lang="en-US" sz="2200" dirty="0"/>
          </a:p>
        </p:txBody>
      </p:sp>
    </p:spTree>
    <p:extLst>
      <p:ext uri="{BB962C8B-B14F-4D97-AF65-F5344CB8AC3E}">
        <p14:creationId xmlns:p14="http://schemas.microsoft.com/office/powerpoint/2010/main" val="3997954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81F7-4EC1-9FC2-96EB-7B2410BD998F}"/>
              </a:ext>
            </a:extLst>
          </p:cNvPr>
          <p:cNvSpPr>
            <a:spLocks noGrp="1"/>
          </p:cNvSpPr>
          <p:nvPr>
            <p:ph type="title"/>
          </p:nvPr>
        </p:nvSpPr>
        <p:spPr>
          <a:xfrm>
            <a:off x="838200" y="0"/>
            <a:ext cx="10515600" cy="508635"/>
          </a:xfrm>
        </p:spPr>
        <p:txBody>
          <a:bodyPr>
            <a:normAutofit fontScale="90000"/>
          </a:bodyPr>
          <a:lstStyle/>
          <a:p>
            <a:r>
              <a:rPr lang="en-US" b="1" dirty="0">
                <a:solidFill>
                  <a:srgbClr val="FF0000"/>
                </a:solidFill>
              </a:rPr>
              <a:t>materialized view</a:t>
            </a:r>
          </a:p>
        </p:txBody>
      </p:sp>
      <p:sp>
        <p:nvSpPr>
          <p:cNvPr id="3" name="Content Placeholder 2">
            <a:extLst>
              <a:ext uri="{FF2B5EF4-FFF2-40B4-BE49-F238E27FC236}">
                <a16:creationId xmlns:a16="http://schemas.microsoft.com/office/drawing/2014/main" id="{CE4A8FE0-9163-6814-A19D-140B69879426}"/>
              </a:ext>
            </a:extLst>
          </p:cNvPr>
          <p:cNvSpPr>
            <a:spLocks noGrp="1"/>
          </p:cNvSpPr>
          <p:nvPr>
            <p:ph idx="1"/>
          </p:nvPr>
        </p:nvSpPr>
        <p:spPr>
          <a:xfrm>
            <a:off x="284480" y="508634"/>
            <a:ext cx="11592560" cy="6034405"/>
          </a:xfrm>
        </p:spPr>
        <p:txBody>
          <a:bodyPr>
            <a:normAutofit/>
          </a:bodyPr>
          <a:lstStyle/>
          <a:p>
            <a:r>
              <a:rPr lang="en-US" sz="2400" dirty="0"/>
              <a:t>improve database performance specially for complex queries on large dataset and storing the result of a query physically in the database</a:t>
            </a:r>
          </a:p>
          <a:p>
            <a:r>
              <a:rPr lang="en-US" sz="2400" dirty="0"/>
              <a:t>store the results of complex queries (like joins, aggregations, and computations) as a physical table. This eliminates the need to recompute these results every time the query is executed.</a:t>
            </a:r>
          </a:p>
          <a:p>
            <a:r>
              <a:rPr lang="en-US" sz="2400" dirty="0"/>
              <a:t>the database retrieves the precomputed results directly from the stored view</a:t>
            </a:r>
          </a:p>
          <a:p>
            <a:r>
              <a:rPr lang="en-US" sz="2400" dirty="0"/>
              <a:t>Improved Performance for Repeated Queries</a:t>
            </a:r>
          </a:p>
          <a:p>
            <a:r>
              <a:rPr lang="en-US" sz="2400" b="1" dirty="0">
                <a:solidFill>
                  <a:srgbClr val="FF0000"/>
                </a:solidFill>
              </a:rPr>
              <a:t>Use Cases</a:t>
            </a:r>
          </a:p>
          <a:p>
            <a:pPr lvl="1"/>
            <a:r>
              <a:rPr lang="en-US" sz="2000" b="1" dirty="0"/>
              <a:t>Reporting</a:t>
            </a:r>
            <a:r>
              <a:rPr lang="en-US" sz="2000" b="1" dirty="0">
                <a:solidFill>
                  <a:srgbClr val="FF0000"/>
                </a:solidFill>
              </a:rPr>
              <a:t>: </a:t>
            </a:r>
            <a:r>
              <a:rPr lang="en-US" sz="2000" dirty="0"/>
              <a:t>Reduce the time needed to generate reports</a:t>
            </a:r>
          </a:p>
          <a:p>
            <a:pPr lvl="1"/>
            <a:r>
              <a:rPr lang="en-US" sz="2000" b="1" dirty="0"/>
              <a:t>Data Warehousing: </a:t>
            </a:r>
            <a:r>
              <a:rPr lang="en-US" sz="2000" dirty="0"/>
              <a:t>where complex analytical queries are run on large datasets</a:t>
            </a:r>
            <a:r>
              <a:rPr lang="en-US" sz="2000" b="1" dirty="0"/>
              <a:t>.</a:t>
            </a:r>
          </a:p>
          <a:p>
            <a:r>
              <a:rPr lang="en-US" sz="2400" dirty="0"/>
              <a:t>Create materialized view</a:t>
            </a:r>
          </a:p>
          <a:p>
            <a:pPr marL="457200" lvl="1"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457200" lvl="1"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amount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region</a:t>
            </a:r>
            <a:r>
              <a:rPr lang="en-US" sz="1800" dirty="0">
                <a:solidFill>
                  <a:srgbClr val="808080"/>
                </a:solidFill>
                <a:latin typeface="Consolas" panose="020B0609020204030204" pitchFamily="49" charset="0"/>
              </a:rPr>
              <a:t>;</a:t>
            </a:r>
            <a:endParaRPr lang="en-US" sz="2000" dirty="0"/>
          </a:p>
          <a:p>
            <a:r>
              <a:rPr lang="en-US" sz="2200" dirty="0"/>
              <a:t>You can query the materialized view just like a regular table:</a:t>
            </a:r>
          </a:p>
          <a:p>
            <a:pPr lvl="1"/>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endParaRPr lang="en-US" sz="2400" dirty="0"/>
          </a:p>
        </p:txBody>
      </p:sp>
    </p:spTree>
    <p:extLst>
      <p:ext uri="{BB962C8B-B14F-4D97-AF65-F5344CB8AC3E}">
        <p14:creationId xmlns:p14="http://schemas.microsoft.com/office/powerpoint/2010/main" val="17755005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786F-C6D5-E0EC-66B3-1BE034D1C44D}"/>
              </a:ext>
            </a:extLst>
          </p:cNvPr>
          <p:cNvSpPr>
            <a:spLocks noGrp="1"/>
          </p:cNvSpPr>
          <p:nvPr>
            <p:ph type="title"/>
          </p:nvPr>
        </p:nvSpPr>
        <p:spPr>
          <a:xfrm>
            <a:off x="838200" y="111442"/>
            <a:ext cx="10515600" cy="569595"/>
          </a:xfrm>
        </p:spPr>
        <p:txBody>
          <a:bodyPr>
            <a:normAutofit fontScale="90000"/>
          </a:bodyPr>
          <a:lstStyle/>
          <a:p>
            <a:r>
              <a:rPr lang="en-US" b="1" dirty="0">
                <a:solidFill>
                  <a:srgbClr val="FF0000"/>
                </a:solidFill>
              </a:rPr>
              <a:t>materialized view (cont.)</a:t>
            </a:r>
            <a:endParaRPr lang="en-US" dirty="0"/>
          </a:p>
        </p:txBody>
      </p:sp>
      <p:sp>
        <p:nvSpPr>
          <p:cNvPr id="3" name="Content Placeholder 2">
            <a:extLst>
              <a:ext uri="{FF2B5EF4-FFF2-40B4-BE49-F238E27FC236}">
                <a16:creationId xmlns:a16="http://schemas.microsoft.com/office/drawing/2014/main" id="{5B2EAE5F-763F-3931-F360-462E6EB33046}"/>
              </a:ext>
            </a:extLst>
          </p:cNvPr>
          <p:cNvSpPr>
            <a:spLocks noGrp="1"/>
          </p:cNvSpPr>
          <p:nvPr>
            <p:ph idx="1"/>
          </p:nvPr>
        </p:nvSpPr>
        <p:spPr>
          <a:xfrm>
            <a:off x="345440" y="681038"/>
            <a:ext cx="11470640" cy="5892482"/>
          </a:xfrm>
        </p:spPr>
        <p:txBody>
          <a:bodyPr>
            <a:normAutofit/>
          </a:bodyPr>
          <a:lstStyle/>
          <a:p>
            <a:r>
              <a:rPr lang="en-US" altLang="en-US" sz="2400" dirty="0"/>
              <a:t>If new data is inserted into the </a:t>
            </a:r>
            <a:r>
              <a:rPr lang="en-US" altLang="en-US" sz="2400" dirty="0">
                <a:solidFill>
                  <a:srgbClr val="FF0000"/>
                </a:solidFill>
              </a:rPr>
              <a:t>sales</a:t>
            </a:r>
            <a:r>
              <a:rPr lang="en-US" altLang="en-US" sz="2400" dirty="0"/>
              <a:t> table and you want the materialized view to reflect the latest data, you need to refresh it</a:t>
            </a:r>
          </a:p>
          <a:p>
            <a:pPr lvl="1"/>
            <a:r>
              <a:rPr lang="en-US" sz="1800" dirty="0">
                <a:solidFill>
                  <a:srgbClr val="000000"/>
                </a:solidFill>
                <a:latin typeface="Consolas" panose="020B0609020204030204" pitchFamily="49" charset="0"/>
              </a:rPr>
              <a:t>REFRESH MATERIALIZED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sales_summary</a:t>
            </a:r>
            <a:r>
              <a:rPr lang="en-US" sz="1800" dirty="0">
                <a:solidFill>
                  <a:srgbClr val="808080"/>
                </a:solidFill>
                <a:latin typeface="Consolas" panose="020B0609020204030204" pitchFamily="49" charset="0"/>
              </a:rPr>
              <a:t>;</a:t>
            </a:r>
            <a:endParaRPr lang="en-US" sz="2000" dirty="0"/>
          </a:p>
          <a:p>
            <a:r>
              <a:rPr lang="en-US" sz="2400" dirty="0"/>
              <a:t>Refreshing the Materialized View</a:t>
            </a:r>
          </a:p>
        </p:txBody>
      </p:sp>
    </p:spTree>
    <p:extLst>
      <p:ext uri="{BB962C8B-B14F-4D97-AF65-F5344CB8AC3E}">
        <p14:creationId xmlns:p14="http://schemas.microsoft.com/office/powerpoint/2010/main" val="3690663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11D3-6BFC-8E73-6DE8-6A407459A063}"/>
              </a:ext>
            </a:extLst>
          </p:cNvPr>
          <p:cNvSpPr>
            <a:spLocks noGrp="1"/>
          </p:cNvSpPr>
          <p:nvPr>
            <p:ph type="title"/>
          </p:nvPr>
        </p:nvSpPr>
        <p:spPr>
          <a:xfrm>
            <a:off x="913795" y="0"/>
            <a:ext cx="10353762" cy="741680"/>
          </a:xfrm>
        </p:spPr>
        <p:txBody>
          <a:bodyPr>
            <a:normAutofit/>
          </a:bodyPr>
          <a:lstStyle/>
          <a:p>
            <a:r>
              <a:rPr lang="en-US" dirty="0"/>
              <a:t>The difference between delete and truncate</a:t>
            </a:r>
          </a:p>
        </p:txBody>
      </p:sp>
      <p:graphicFrame>
        <p:nvGraphicFramePr>
          <p:cNvPr id="4" name="Content Placeholder 3">
            <a:extLst>
              <a:ext uri="{FF2B5EF4-FFF2-40B4-BE49-F238E27FC236}">
                <a16:creationId xmlns:a16="http://schemas.microsoft.com/office/drawing/2014/main" id="{960831A0-FF53-7DCA-0511-628292940022}"/>
              </a:ext>
            </a:extLst>
          </p:cNvPr>
          <p:cNvGraphicFramePr>
            <a:graphicFrameLocks noGrp="1"/>
          </p:cNvGraphicFramePr>
          <p:nvPr>
            <p:ph idx="1"/>
            <p:extLst>
              <p:ext uri="{D42A27DB-BD31-4B8C-83A1-F6EECF244321}">
                <p14:modId xmlns:p14="http://schemas.microsoft.com/office/powerpoint/2010/main" val="2472691313"/>
              </p:ext>
            </p:extLst>
          </p:nvPr>
        </p:nvGraphicFramePr>
        <p:xfrm>
          <a:off x="0" y="715963"/>
          <a:ext cx="12192000" cy="3952240"/>
        </p:xfrm>
        <a:graphic>
          <a:graphicData uri="http://schemas.openxmlformats.org/drawingml/2006/table">
            <a:tbl>
              <a:tblPr firstRow="1" bandRow="1">
                <a:tableStyleId>{5C22544A-7EE6-4342-B048-85BDC9FD1C3A}</a:tableStyleId>
              </a:tblPr>
              <a:tblGrid>
                <a:gridCol w="2072640">
                  <a:extLst>
                    <a:ext uri="{9D8B030D-6E8A-4147-A177-3AD203B41FA5}">
                      <a16:colId xmlns:a16="http://schemas.microsoft.com/office/drawing/2014/main" val="1295350625"/>
                    </a:ext>
                  </a:extLst>
                </a:gridCol>
                <a:gridCol w="5029200">
                  <a:extLst>
                    <a:ext uri="{9D8B030D-6E8A-4147-A177-3AD203B41FA5}">
                      <a16:colId xmlns:a16="http://schemas.microsoft.com/office/drawing/2014/main" val="2850569700"/>
                    </a:ext>
                  </a:extLst>
                </a:gridCol>
                <a:gridCol w="5090160">
                  <a:extLst>
                    <a:ext uri="{9D8B030D-6E8A-4147-A177-3AD203B41FA5}">
                      <a16:colId xmlns:a16="http://schemas.microsoft.com/office/drawing/2014/main" val="757315136"/>
                    </a:ext>
                  </a:extLst>
                </a:gridCol>
              </a:tblGrid>
              <a:tr h="370840">
                <a:tc>
                  <a:txBody>
                    <a:bodyPr/>
                    <a:lstStyle/>
                    <a:p>
                      <a:pPr algn="ctr"/>
                      <a:r>
                        <a:rPr lang="en-US" dirty="0"/>
                        <a:t>Feature</a:t>
                      </a:r>
                    </a:p>
                  </a:txBody>
                  <a:tcPr/>
                </a:tc>
                <a:tc>
                  <a:txBody>
                    <a:bodyPr/>
                    <a:lstStyle/>
                    <a:p>
                      <a:pPr algn="ctr"/>
                      <a:r>
                        <a:rPr lang="en-US" dirty="0"/>
                        <a:t>DELETE</a:t>
                      </a:r>
                    </a:p>
                  </a:txBody>
                  <a:tcPr/>
                </a:tc>
                <a:tc>
                  <a:txBody>
                    <a:bodyPr/>
                    <a:lstStyle/>
                    <a:p>
                      <a:pPr algn="ctr"/>
                      <a:r>
                        <a:rPr lang="en-US" dirty="0"/>
                        <a:t>TRUNCATE</a:t>
                      </a:r>
                    </a:p>
                  </a:txBody>
                  <a:tcPr/>
                </a:tc>
                <a:extLst>
                  <a:ext uri="{0D108BD9-81ED-4DB2-BD59-A6C34878D82A}">
                    <a16:rowId xmlns:a16="http://schemas.microsoft.com/office/drawing/2014/main" val="1450902832"/>
                  </a:ext>
                </a:extLst>
              </a:tr>
              <a:tr h="370840">
                <a:tc>
                  <a:txBody>
                    <a:bodyPr/>
                    <a:lstStyle/>
                    <a:p>
                      <a:pPr algn="ctr"/>
                      <a:r>
                        <a:rPr lang="en-US" dirty="0"/>
                        <a:t>command</a:t>
                      </a:r>
                    </a:p>
                  </a:txBody>
                  <a:tcPr/>
                </a:tc>
                <a:tc>
                  <a:txBody>
                    <a:bodyPr/>
                    <a:lstStyle/>
                    <a:p>
                      <a:pPr algn="ctr"/>
                      <a:r>
                        <a:rPr lang="en-US" dirty="0"/>
                        <a:t>DML (Data Manipulation Language) </a:t>
                      </a:r>
                    </a:p>
                  </a:txBody>
                  <a:tcPr/>
                </a:tc>
                <a:tc>
                  <a:txBody>
                    <a:bodyPr/>
                    <a:lstStyle/>
                    <a:p>
                      <a:pPr algn="ctr"/>
                      <a:r>
                        <a:rPr lang="en-US" dirty="0"/>
                        <a:t>DDL (Data Definition Language)</a:t>
                      </a:r>
                    </a:p>
                  </a:txBody>
                  <a:tcPr/>
                </a:tc>
                <a:extLst>
                  <a:ext uri="{0D108BD9-81ED-4DB2-BD59-A6C34878D82A}">
                    <a16:rowId xmlns:a16="http://schemas.microsoft.com/office/drawing/2014/main" val="4266221231"/>
                  </a:ext>
                </a:extLst>
              </a:tr>
              <a:tr h="370840">
                <a:tc>
                  <a:txBody>
                    <a:bodyPr/>
                    <a:lstStyle/>
                    <a:p>
                      <a:pPr algn="ctr"/>
                      <a:endParaRPr lang="en-US"/>
                    </a:p>
                  </a:txBody>
                  <a:tcPr/>
                </a:tc>
                <a:tc>
                  <a:txBody>
                    <a:bodyPr/>
                    <a:lstStyle/>
                    <a:p>
                      <a:pPr algn="ctr"/>
                      <a:r>
                        <a:rPr lang="en-US" dirty="0"/>
                        <a:t>It removes rows from a table based on a specified condition using the WHERE clause. If no WHERE clause is provided, all rows in the table are deleted.</a:t>
                      </a:r>
                    </a:p>
                  </a:txBody>
                  <a:tcPr/>
                </a:tc>
                <a:tc>
                  <a:txBody>
                    <a:bodyPr/>
                    <a:lstStyle/>
                    <a:p>
                      <a:pPr algn="ctr"/>
                      <a:r>
                        <a:rPr lang="en-US" dirty="0"/>
                        <a:t>It removes all rows from a table</a:t>
                      </a:r>
                    </a:p>
                  </a:txBody>
                  <a:tcPr/>
                </a:tc>
                <a:extLst>
                  <a:ext uri="{0D108BD9-81ED-4DB2-BD59-A6C34878D82A}">
                    <a16:rowId xmlns:a16="http://schemas.microsoft.com/office/drawing/2014/main" val="3805084567"/>
                  </a:ext>
                </a:extLst>
              </a:tr>
              <a:tr h="370840">
                <a:tc>
                  <a:txBody>
                    <a:bodyPr/>
                    <a:lstStyle/>
                    <a:p>
                      <a:pPr algn="ctr"/>
                      <a:r>
                        <a:rPr lang="en-US" dirty="0"/>
                        <a:t>Logging</a:t>
                      </a:r>
                    </a:p>
                  </a:txBody>
                  <a:tcPr/>
                </a:tc>
                <a:tc>
                  <a:txBody>
                    <a:bodyPr/>
                    <a:lstStyle/>
                    <a:p>
                      <a:pPr algn="ctr"/>
                      <a:r>
                        <a:rPr lang="en-US" dirty="0"/>
                        <a:t>it records all the deleted data rows in the transaction log</a:t>
                      </a:r>
                    </a:p>
                  </a:txBody>
                  <a:tcPr/>
                </a:tc>
                <a:tc>
                  <a:txBody>
                    <a:bodyPr/>
                    <a:lstStyle/>
                    <a:p>
                      <a:pPr algn="ctr"/>
                      <a:r>
                        <a:rPr lang="en-US" dirty="0"/>
                        <a:t>Record Data Pages only ( basic units of storage in SQL Server, Each data page has a fixed size of 8 KB and can hold multiple rows of data)</a:t>
                      </a:r>
                    </a:p>
                  </a:txBody>
                  <a:tcPr/>
                </a:tc>
                <a:extLst>
                  <a:ext uri="{0D108BD9-81ED-4DB2-BD59-A6C34878D82A}">
                    <a16:rowId xmlns:a16="http://schemas.microsoft.com/office/drawing/2014/main" val="3512901829"/>
                  </a:ext>
                </a:extLst>
              </a:tr>
              <a:tr h="370840">
                <a:tc>
                  <a:txBody>
                    <a:bodyPr/>
                    <a:lstStyle/>
                    <a:p>
                      <a:pPr algn="ctr"/>
                      <a:r>
                        <a:rPr lang="en-US" dirty="0"/>
                        <a:t>Triggers</a:t>
                      </a:r>
                    </a:p>
                  </a:txBody>
                  <a:tcPr/>
                </a:tc>
                <a:tc>
                  <a:txBody>
                    <a:bodyPr/>
                    <a:lstStyle/>
                    <a:p>
                      <a:pPr algn="ctr"/>
                      <a:r>
                        <a:rPr lang="en-US" dirty="0"/>
                        <a:t>Triggers on the table will be fired for each deleted row</a:t>
                      </a:r>
                    </a:p>
                  </a:txBody>
                  <a:tcPr/>
                </a:tc>
                <a:tc>
                  <a:txBody>
                    <a:bodyPr/>
                    <a:lstStyle/>
                    <a:p>
                      <a:pPr algn="ctr"/>
                      <a:r>
                        <a:rPr lang="en-US" dirty="0"/>
                        <a:t>Triggers do not fire because TRUNCATE does not operate on individual rows</a:t>
                      </a:r>
                    </a:p>
                  </a:txBody>
                  <a:tcPr/>
                </a:tc>
                <a:extLst>
                  <a:ext uri="{0D108BD9-81ED-4DB2-BD59-A6C34878D82A}">
                    <a16:rowId xmlns:a16="http://schemas.microsoft.com/office/drawing/2014/main" val="36468522"/>
                  </a:ext>
                </a:extLst>
              </a:tr>
              <a:tr h="370840">
                <a:tc>
                  <a:txBody>
                    <a:bodyPr/>
                    <a:lstStyle/>
                    <a:p>
                      <a:pPr algn="ctr"/>
                      <a:r>
                        <a:rPr lang="en-US" dirty="0"/>
                        <a:t>Rollback</a:t>
                      </a:r>
                    </a:p>
                  </a:txBody>
                  <a:tcPr/>
                </a:tc>
                <a:tc>
                  <a:txBody>
                    <a:bodyPr/>
                    <a:lstStyle/>
                    <a:p>
                      <a:pPr algn="ctr"/>
                      <a:r>
                        <a:rPr lang="en-US" dirty="0"/>
                        <a:t>can be rolled back </a:t>
                      </a:r>
                    </a:p>
                  </a:txBody>
                  <a:tcPr/>
                </a:tc>
                <a:tc>
                  <a:txBody>
                    <a:bodyPr/>
                    <a:lstStyle/>
                    <a:p>
                      <a:pPr algn="ctr"/>
                      <a:endParaRPr lang="en-US"/>
                    </a:p>
                  </a:txBody>
                  <a:tcPr/>
                </a:tc>
                <a:extLst>
                  <a:ext uri="{0D108BD9-81ED-4DB2-BD59-A6C34878D82A}">
                    <a16:rowId xmlns:a16="http://schemas.microsoft.com/office/drawing/2014/main" val="1574601893"/>
                  </a:ext>
                </a:extLst>
              </a:tr>
              <a:tr h="370840">
                <a:tc>
                  <a:txBody>
                    <a:bodyPr/>
                    <a:lstStyle/>
                    <a:p>
                      <a:pPr algn="ctr"/>
                      <a:r>
                        <a:rPr lang="en-US" dirty="0"/>
                        <a:t>Identity Columns</a:t>
                      </a:r>
                    </a:p>
                  </a:txBody>
                  <a:tcPr/>
                </a:tc>
                <a:tc>
                  <a:txBody>
                    <a:bodyPr/>
                    <a:lstStyle/>
                    <a:p>
                      <a:pPr algn="ctr"/>
                      <a:r>
                        <a:rPr lang="en-US" dirty="0"/>
                        <a:t>does not reset identity columns</a:t>
                      </a:r>
                    </a:p>
                  </a:txBody>
                  <a:tcPr/>
                </a:tc>
                <a:tc>
                  <a:txBody>
                    <a:bodyPr/>
                    <a:lstStyle/>
                    <a:p>
                      <a:pPr algn="ctr"/>
                      <a:r>
                        <a:rPr lang="en-US" dirty="0"/>
                        <a:t>reset identity columns</a:t>
                      </a:r>
                    </a:p>
                  </a:txBody>
                  <a:tcPr/>
                </a:tc>
                <a:extLst>
                  <a:ext uri="{0D108BD9-81ED-4DB2-BD59-A6C34878D82A}">
                    <a16:rowId xmlns:a16="http://schemas.microsoft.com/office/drawing/2014/main" val="857879750"/>
                  </a:ext>
                </a:extLst>
              </a:tr>
            </a:tbl>
          </a:graphicData>
        </a:graphic>
      </p:graphicFrame>
    </p:spTree>
    <p:extLst>
      <p:ext uri="{BB962C8B-B14F-4D97-AF65-F5344CB8AC3E}">
        <p14:creationId xmlns:p14="http://schemas.microsoft.com/office/powerpoint/2010/main" val="24744319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8139-1481-A937-C9B6-CF3E8BC79158}"/>
              </a:ext>
            </a:extLst>
          </p:cNvPr>
          <p:cNvSpPr>
            <a:spLocks noGrp="1"/>
          </p:cNvSpPr>
          <p:nvPr>
            <p:ph type="title"/>
          </p:nvPr>
        </p:nvSpPr>
        <p:spPr/>
        <p:txBody>
          <a:bodyPr/>
          <a:lstStyle/>
          <a:p>
            <a:r>
              <a:rPr lang="en-US" dirty="0"/>
              <a:t>what a search argument is</a:t>
            </a:r>
          </a:p>
        </p:txBody>
      </p:sp>
      <p:sp>
        <p:nvSpPr>
          <p:cNvPr id="3" name="Content Placeholder 2">
            <a:extLst>
              <a:ext uri="{FF2B5EF4-FFF2-40B4-BE49-F238E27FC236}">
                <a16:creationId xmlns:a16="http://schemas.microsoft.com/office/drawing/2014/main" id="{134815DF-884C-E854-D3FC-E91D3984D9E3}"/>
              </a:ext>
            </a:extLst>
          </p:cNvPr>
          <p:cNvSpPr>
            <a:spLocks noGrp="1"/>
          </p:cNvSpPr>
          <p:nvPr>
            <p:ph idx="1"/>
          </p:nvPr>
        </p:nvSpPr>
        <p:spPr>
          <a:xfrm>
            <a:off x="264160" y="1732449"/>
            <a:ext cx="11125200" cy="4058751"/>
          </a:xfrm>
        </p:spPr>
        <p:txBody>
          <a:bodyPr/>
          <a:lstStyle/>
          <a:p>
            <a:r>
              <a:rPr lang="en-US" dirty="0"/>
              <a:t>• Conditional statements include operators such as: =, &gt;=,  &lt;&gt;, &lt;=, &gt;=.</a:t>
            </a:r>
          </a:p>
          <a:p>
            <a:r>
              <a:rPr lang="en-US" dirty="0"/>
              <a:t>Predicates are statements that return a TRUE, FALSE such as </a:t>
            </a:r>
            <a:r>
              <a:rPr lang="en-US" dirty="0">
                <a:sym typeface="Wingdings" panose="05000000000000000000" pitchFamily="2" charset="2"/>
              </a:rPr>
              <a:t> like, </a:t>
            </a:r>
            <a:r>
              <a:rPr lang="en-US" dirty="0"/>
              <a:t>CONTAINS, EXISTS, IN, IS [NOT] NULL,</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7668402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BEA9-F5F5-2F2F-3391-E705D79DF10D}"/>
              </a:ext>
            </a:extLst>
          </p:cNvPr>
          <p:cNvSpPr>
            <a:spLocks noGrp="1"/>
          </p:cNvSpPr>
          <p:nvPr>
            <p:ph type="title"/>
          </p:nvPr>
        </p:nvSpPr>
        <p:spPr>
          <a:xfrm>
            <a:off x="772885" y="19795"/>
            <a:ext cx="10515600" cy="661242"/>
          </a:xfrm>
        </p:spPr>
        <p:txBody>
          <a:bodyPr>
            <a:normAutofit fontScale="90000"/>
          </a:bodyPr>
          <a:lstStyle/>
          <a:p>
            <a:r>
              <a:rPr lang="en-US" dirty="0"/>
              <a:t>Cursor</a:t>
            </a:r>
          </a:p>
        </p:txBody>
      </p:sp>
      <p:sp>
        <p:nvSpPr>
          <p:cNvPr id="3" name="Content Placeholder 2">
            <a:extLst>
              <a:ext uri="{FF2B5EF4-FFF2-40B4-BE49-F238E27FC236}">
                <a16:creationId xmlns:a16="http://schemas.microsoft.com/office/drawing/2014/main" id="{B7EB3E30-D9D3-F223-C8C3-E0E7F8279BB9}"/>
              </a:ext>
            </a:extLst>
          </p:cNvPr>
          <p:cNvSpPr>
            <a:spLocks noGrp="1"/>
          </p:cNvSpPr>
          <p:nvPr>
            <p:ph idx="1"/>
          </p:nvPr>
        </p:nvSpPr>
        <p:spPr>
          <a:xfrm>
            <a:off x="121298" y="681036"/>
            <a:ext cx="11980506" cy="6027673"/>
          </a:xfrm>
        </p:spPr>
        <p:txBody>
          <a:bodyPr>
            <a:normAutofit/>
          </a:bodyPr>
          <a:lstStyle/>
          <a:p>
            <a:r>
              <a:rPr lang="en-US" sz="2000" dirty="0"/>
              <a:t>A </a:t>
            </a:r>
            <a:r>
              <a:rPr lang="en-US" sz="2000" b="1" dirty="0"/>
              <a:t>cursor</a:t>
            </a:r>
            <a:r>
              <a:rPr lang="en-US" sz="2000" dirty="0"/>
              <a:t> in SQL Server is a database object that allows you to </a:t>
            </a:r>
            <a:r>
              <a:rPr lang="en-US" sz="2000" b="1" dirty="0"/>
              <a:t>process rows one-by-one</a:t>
            </a:r>
            <a:r>
              <a:rPr lang="en-US" sz="2000" dirty="0"/>
              <a:t>, like a loop.</a:t>
            </a:r>
          </a:p>
          <a:p>
            <a:r>
              <a:rPr lang="en-US" sz="2000" b="1" dirty="0"/>
              <a:t>We use a cursor only when we cannot solve the problem using normal set-based SQL.</a:t>
            </a:r>
          </a:p>
          <a:p>
            <a:pPr lvl="1"/>
            <a:r>
              <a:rPr lang="en-US" sz="1800" dirty="0"/>
              <a:t>Performing </a:t>
            </a:r>
            <a:r>
              <a:rPr lang="en-US" sz="1800" b="1" dirty="0"/>
              <a:t>complex calculations</a:t>
            </a:r>
            <a:r>
              <a:rPr lang="en-US" sz="1800" dirty="0"/>
              <a:t> that depend on the result of the previous row</a:t>
            </a:r>
          </a:p>
          <a:p>
            <a:pPr lvl="1"/>
            <a:r>
              <a:rPr lang="en-US" sz="1800" b="1" dirty="0"/>
              <a:t>Calling stored procedures</a:t>
            </a:r>
            <a:r>
              <a:rPr lang="en-US" sz="1800" dirty="0"/>
              <a:t> for each row</a:t>
            </a:r>
          </a:p>
          <a:p>
            <a:pPr lvl="1"/>
            <a:r>
              <a:rPr lang="en-US" sz="1800" dirty="0"/>
              <a:t>Applying logic that cannot be expressed in pure SQL</a:t>
            </a:r>
            <a:endParaRPr lang="en-US" sz="1600" b="1" dirty="0"/>
          </a:p>
          <a:p>
            <a:r>
              <a:rPr lang="en-US" sz="2000" dirty="0"/>
              <a:t>When NOT to use cursors</a:t>
            </a:r>
          </a:p>
          <a:p>
            <a:pPr lvl="1"/>
            <a:r>
              <a:rPr lang="en-US" sz="1600" dirty="0"/>
              <a:t>When the task </a:t>
            </a:r>
            <a:r>
              <a:rPr lang="en-US" sz="1600" b="1" dirty="0"/>
              <a:t>can</a:t>
            </a:r>
            <a:r>
              <a:rPr lang="en-US" sz="1600" dirty="0"/>
              <a:t> be solved using a single UPDATE/INSERT/DELETE</a:t>
            </a:r>
          </a:p>
          <a:p>
            <a:pPr lvl="1"/>
            <a:r>
              <a:rPr lang="en-US" sz="1600" dirty="0"/>
              <a:t>When performance is important (cursors are slow)</a:t>
            </a:r>
          </a:p>
          <a:p>
            <a:pPr lvl="1"/>
            <a:r>
              <a:rPr lang="en-US" sz="1600" dirty="0"/>
              <a:t>When the table is large (cursors process one row at a time = slow)</a:t>
            </a:r>
          </a:p>
          <a:p>
            <a:r>
              <a:rPr lang="en-US" sz="2000" dirty="0"/>
              <a:t>Example Scenario</a:t>
            </a:r>
          </a:p>
          <a:p>
            <a:pPr lvl="1"/>
            <a:r>
              <a:rPr lang="en-US" sz="1800" dirty="0"/>
              <a:t>An insurance company wants to send emails to customers whose policies expire soon.</a:t>
            </a:r>
            <a:br>
              <a:rPr lang="en-US" sz="1800" dirty="0"/>
            </a:br>
            <a:r>
              <a:rPr lang="en-US" sz="1800" dirty="0"/>
              <a:t>You need to loop through each customer and execute a stored procedure that sends the email. You cannot do this with a simple SELECT or UPDATE because it involves external procedural logic.</a:t>
            </a:r>
          </a:p>
          <a:p>
            <a:endParaRPr lang="en-US" sz="2000" dirty="0"/>
          </a:p>
          <a:p>
            <a:endParaRPr lang="en-US" sz="2000" dirty="0"/>
          </a:p>
        </p:txBody>
      </p:sp>
    </p:spTree>
    <p:extLst>
      <p:ext uri="{BB962C8B-B14F-4D97-AF65-F5344CB8AC3E}">
        <p14:creationId xmlns:p14="http://schemas.microsoft.com/office/powerpoint/2010/main" val="1910549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E1E8-FD9B-FEFD-8881-55A938EBF0D4}"/>
              </a:ext>
            </a:extLst>
          </p:cNvPr>
          <p:cNvSpPr>
            <a:spLocks noGrp="1"/>
          </p:cNvSpPr>
          <p:nvPr>
            <p:ph type="title"/>
          </p:nvPr>
        </p:nvSpPr>
        <p:spPr>
          <a:xfrm>
            <a:off x="5971592" y="0"/>
            <a:ext cx="5382208" cy="839755"/>
          </a:xfrm>
        </p:spPr>
        <p:txBody>
          <a:bodyPr/>
          <a:lstStyle/>
          <a:p>
            <a:r>
              <a:rPr lang="en-US" dirty="0"/>
              <a:t>Cursor Example </a:t>
            </a:r>
          </a:p>
        </p:txBody>
      </p:sp>
      <p:pic>
        <p:nvPicPr>
          <p:cNvPr id="5" name="Content Placeholder 4">
            <a:extLst>
              <a:ext uri="{FF2B5EF4-FFF2-40B4-BE49-F238E27FC236}">
                <a16:creationId xmlns:a16="http://schemas.microsoft.com/office/drawing/2014/main" id="{163DDDD0-13F3-A0AB-A74C-A0E97E33ABB8}"/>
              </a:ext>
            </a:extLst>
          </p:cNvPr>
          <p:cNvPicPr>
            <a:picLocks noGrp="1" noChangeAspect="1"/>
          </p:cNvPicPr>
          <p:nvPr>
            <p:ph idx="1"/>
          </p:nvPr>
        </p:nvPicPr>
        <p:blipFill>
          <a:blip r:embed="rId2"/>
          <a:stretch>
            <a:fillRect/>
          </a:stretch>
        </p:blipFill>
        <p:spPr>
          <a:xfrm>
            <a:off x="-1" y="5235"/>
            <a:ext cx="5846323" cy="6852765"/>
          </a:xfrm>
          <a:prstGeom prst="rect">
            <a:avLst/>
          </a:prstGeom>
        </p:spPr>
      </p:pic>
      <p:sp>
        <p:nvSpPr>
          <p:cNvPr id="8" name="Rectangle 2">
            <a:extLst>
              <a:ext uri="{FF2B5EF4-FFF2-40B4-BE49-F238E27FC236}">
                <a16:creationId xmlns:a16="http://schemas.microsoft.com/office/drawing/2014/main" id="{8CCE0E37-E0EB-34FF-6BCC-9191C80E0A73}"/>
              </a:ext>
            </a:extLst>
          </p:cNvPr>
          <p:cNvSpPr>
            <a:spLocks noChangeArrowheads="1"/>
          </p:cNvSpPr>
          <p:nvPr/>
        </p:nvSpPr>
        <p:spPr bwMode="auto">
          <a:xfrm>
            <a:off x="5846323" y="1314997"/>
            <a:ext cx="6345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latin typeface="Arial" panose="020B0604020202020204" pitchFamily="34" charset="0"/>
              </a:rPr>
              <a:t>DECLARE cursor</a:t>
            </a:r>
            <a:r>
              <a:rPr lang="en-US" altLang="en-US" sz="1600" dirty="0">
                <a:latin typeface="Arial" panose="020B0604020202020204" pitchFamily="34" charset="0"/>
              </a:rPr>
              <a:t> – defines which rows will be processed.</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OPEN cursor</a:t>
            </a:r>
            <a:r>
              <a:rPr lang="en-US" altLang="en-US" sz="1600" dirty="0">
                <a:latin typeface="Arial" panose="020B0604020202020204" pitchFamily="34" charset="0"/>
              </a:rPr>
              <a:t> – loads the rows from the query.</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FETCH NEXT</a:t>
            </a:r>
            <a:r>
              <a:rPr lang="en-US" altLang="en-US" sz="1600" dirty="0">
                <a:latin typeface="Arial" panose="020B0604020202020204" pitchFamily="34" charset="0"/>
              </a:rPr>
              <a:t> – moves the cursor and retrieves the next row.</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WHILE loop</a:t>
            </a:r>
            <a:r>
              <a:rPr lang="en-US" altLang="en-US" sz="1600" dirty="0">
                <a:latin typeface="Arial" panose="020B0604020202020204" pitchFamily="34" charset="0"/>
              </a:rPr>
              <a:t> – continues until no rows left.</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Business logic</a:t>
            </a:r>
            <a:r>
              <a:rPr lang="en-US" altLang="en-US" sz="1600" dirty="0">
                <a:latin typeface="Arial" panose="020B0604020202020204" pitchFamily="34" charset="0"/>
              </a:rPr>
              <a:t> – execute stored procedure, update several tables, send email, etc.</a:t>
            </a:r>
          </a:p>
          <a:p>
            <a:pPr lvl="0" defTabSz="914400" eaLnBrk="0" fontAlgn="base" hangingPunct="0">
              <a:spcBef>
                <a:spcPct val="0"/>
              </a:spcBef>
              <a:spcAft>
                <a:spcPct val="0"/>
              </a:spcAft>
            </a:pPr>
            <a:endParaRPr lang="en-US" altLang="en-US" sz="1600" dirty="0">
              <a:latin typeface="Arial" panose="020B0604020202020204" pitchFamily="34" charset="0"/>
            </a:endParaRPr>
          </a:p>
          <a:p>
            <a:pPr lvl="0" defTabSz="914400" eaLnBrk="0" fontAlgn="base" hangingPunct="0">
              <a:spcBef>
                <a:spcPct val="0"/>
              </a:spcBef>
              <a:spcAft>
                <a:spcPct val="0"/>
              </a:spcAft>
            </a:pPr>
            <a:r>
              <a:rPr lang="en-US" altLang="en-US" sz="1600" b="1" dirty="0">
                <a:latin typeface="Arial" panose="020B0604020202020204" pitchFamily="34" charset="0"/>
              </a:rPr>
              <a:t>CLOSE / DEALLOCATE</a:t>
            </a:r>
            <a:r>
              <a:rPr lang="en-US" altLang="en-US" sz="1600" dirty="0">
                <a:latin typeface="Arial" panose="020B0604020202020204" pitchFamily="34" charset="0"/>
              </a:rPr>
              <a:t> – frees resources.</a:t>
            </a:r>
          </a:p>
        </p:txBody>
      </p:sp>
    </p:spTree>
    <p:extLst>
      <p:ext uri="{BB962C8B-B14F-4D97-AF65-F5344CB8AC3E}">
        <p14:creationId xmlns:p14="http://schemas.microsoft.com/office/powerpoint/2010/main" val="21119691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496E-C53F-AA79-ED7A-4DCC7D6DB96A}"/>
              </a:ext>
            </a:extLst>
          </p:cNvPr>
          <p:cNvSpPr>
            <a:spLocks noGrp="1"/>
          </p:cNvSpPr>
          <p:nvPr>
            <p:ph type="title"/>
          </p:nvPr>
        </p:nvSpPr>
        <p:spPr>
          <a:xfrm>
            <a:off x="913795" y="0"/>
            <a:ext cx="10353762" cy="970450"/>
          </a:xfrm>
        </p:spPr>
        <p:txBody>
          <a:bodyPr/>
          <a:lstStyle/>
          <a:p>
            <a:r>
              <a:rPr lang="en-US" dirty="0"/>
              <a:t>Global Variables</a:t>
            </a:r>
          </a:p>
        </p:txBody>
      </p:sp>
      <p:sp>
        <p:nvSpPr>
          <p:cNvPr id="3" name="Content Placeholder 2">
            <a:extLst>
              <a:ext uri="{FF2B5EF4-FFF2-40B4-BE49-F238E27FC236}">
                <a16:creationId xmlns:a16="http://schemas.microsoft.com/office/drawing/2014/main" id="{670A4E2D-8A71-896E-CC3C-C91EE917E228}"/>
              </a:ext>
            </a:extLst>
          </p:cNvPr>
          <p:cNvSpPr>
            <a:spLocks noGrp="1"/>
          </p:cNvSpPr>
          <p:nvPr>
            <p:ph idx="1"/>
          </p:nvPr>
        </p:nvSpPr>
        <p:spPr>
          <a:xfrm>
            <a:off x="913795" y="970450"/>
            <a:ext cx="10353762" cy="5440509"/>
          </a:xfrm>
        </p:spPr>
        <p:txBody>
          <a:bodyPr/>
          <a:lstStyle/>
          <a:p>
            <a:r>
              <a:rPr lang="en-US" dirty="0"/>
              <a:t>select </a:t>
            </a:r>
            <a:r>
              <a:rPr lang="en-US" b="1" dirty="0">
                <a:solidFill>
                  <a:srgbClr val="FFFF00"/>
                </a:solidFill>
              </a:rPr>
              <a:t>@@SERVERNAME </a:t>
            </a:r>
            <a:r>
              <a:rPr lang="en-US" dirty="0"/>
              <a:t>//display your server name</a:t>
            </a:r>
          </a:p>
          <a:p>
            <a:r>
              <a:rPr lang="en-US" dirty="0"/>
              <a:t>select </a:t>
            </a:r>
            <a:r>
              <a:rPr lang="en-US" b="1" dirty="0">
                <a:solidFill>
                  <a:srgbClr val="FFFF00"/>
                </a:solidFill>
              </a:rPr>
              <a:t>@@version </a:t>
            </a:r>
            <a:r>
              <a:rPr lang="en-US" dirty="0"/>
              <a:t>//display your version of </a:t>
            </a:r>
            <a:r>
              <a:rPr lang="en-US" dirty="0" err="1"/>
              <a:t>sql</a:t>
            </a:r>
            <a:r>
              <a:rPr lang="en-US" dirty="0"/>
              <a:t> server.</a:t>
            </a:r>
          </a:p>
          <a:p>
            <a:r>
              <a:rPr lang="en-US" dirty="0"/>
              <a:t>select </a:t>
            </a:r>
            <a:r>
              <a:rPr lang="en-US" b="1" dirty="0">
                <a:solidFill>
                  <a:srgbClr val="FFFF00"/>
                </a:solidFill>
              </a:rPr>
              <a:t>@@rowcount </a:t>
            </a:r>
            <a:r>
              <a:rPr lang="en-US" dirty="0"/>
              <a:t>//display number of </a:t>
            </a:r>
            <a:r>
              <a:rPr lang="en-US" dirty="0" err="1"/>
              <a:t>raws</a:t>
            </a:r>
            <a:r>
              <a:rPr lang="en-US" dirty="0"/>
              <a:t> affected by the last query</a:t>
            </a:r>
          </a:p>
          <a:p>
            <a:r>
              <a:rPr lang="en-US" dirty="0"/>
              <a:t>Select </a:t>
            </a:r>
            <a:r>
              <a:rPr lang="en-US" b="1" dirty="0">
                <a:solidFill>
                  <a:srgbClr val="FFFF00"/>
                </a:solidFill>
              </a:rPr>
              <a:t>@@error </a:t>
            </a:r>
            <a:r>
              <a:rPr lang="en-US" dirty="0"/>
              <a:t>//display number of error message caused by last query</a:t>
            </a:r>
          </a:p>
          <a:p>
            <a:r>
              <a:rPr lang="en-US" dirty="0"/>
              <a:t>Select </a:t>
            </a:r>
            <a:r>
              <a:rPr lang="en-US" b="1" dirty="0">
                <a:solidFill>
                  <a:srgbClr val="FFFF00"/>
                </a:solidFill>
              </a:rPr>
              <a:t>@@identity </a:t>
            </a:r>
            <a:r>
              <a:rPr lang="en-US" dirty="0"/>
              <a:t>// returns the last identity value generated for any table in the current session and</a:t>
            </a:r>
          </a:p>
        </p:txBody>
      </p:sp>
    </p:spTree>
    <p:extLst>
      <p:ext uri="{BB962C8B-B14F-4D97-AF65-F5344CB8AC3E}">
        <p14:creationId xmlns:p14="http://schemas.microsoft.com/office/powerpoint/2010/main" val="14192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D98A-34E8-ED70-88D3-364612D20F1A}"/>
              </a:ext>
            </a:extLst>
          </p:cNvPr>
          <p:cNvSpPr>
            <a:spLocks noGrp="1"/>
          </p:cNvSpPr>
          <p:nvPr>
            <p:ph type="title"/>
          </p:nvPr>
        </p:nvSpPr>
        <p:spPr>
          <a:xfrm>
            <a:off x="-66592" y="96350"/>
            <a:ext cx="10054654" cy="629514"/>
          </a:xfrm>
        </p:spPr>
        <p:txBody>
          <a:bodyPr>
            <a:normAutofit fontScale="90000"/>
          </a:bodyPr>
          <a:lstStyle/>
          <a:p>
            <a:r>
              <a:rPr lang="en-US" dirty="0"/>
              <a:t>to make backup from your database</a:t>
            </a:r>
          </a:p>
        </p:txBody>
      </p:sp>
      <p:pic>
        <p:nvPicPr>
          <p:cNvPr id="5" name="Content Placeholder 4">
            <a:extLst>
              <a:ext uri="{FF2B5EF4-FFF2-40B4-BE49-F238E27FC236}">
                <a16:creationId xmlns:a16="http://schemas.microsoft.com/office/drawing/2014/main" id="{DAF1C688-9C69-9291-4503-7EEEE9D77C5A}"/>
              </a:ext>
            </a:extLst>
          </p:cNvPr>
          <p:cNvPicPr>
            <a:picLocks noGrp="1" noChangeAspect="1"/>
          </p:cNvPicPr>
          <p:nvPr>
            <p:ph idx="1"/>
          </p:nvPr>
        </p:nvPicPr>
        <p:blipFill>
          <a:blip r:embed="rId2"/>
          <a:stretch>
            <a:fillRect/>
          </a:stretch>
        </p:blipFill>
        <p:spPr>
          <a:xfrm>
            <a:off x="51846" y="936871"/>
            <a:ext cx="4564194" cy="4025245"/>
          </a:xfrm>
        </p:spPr>
      </p:pic>
      <p:pic>
        <p:nvPicPr>
          <p:cNvPr id="7" name="Picture 6">
            <a:extLst>
              <a:ext uri="{FF2B5EF4-FFF2-40B4-BE49-F238E27FC236}">
                <a16:creationId xmlns:a16="http://schemas.microsoft.com/office/drawing/2014/main" id="{E05CC0E3-CA62-5436-7702-FA3FA66AA7CE}"/>
              </a:ext>
            </a:extLst>
          </p:cNvPr>
          <p:cNvPicPr>
            <a:picLocks noChangeAspect="1"/>
          </p:cNvPicPr>
          <p:nvPr/>
        </p:nvPicPr>
        <p:blipFill>
          <a:blip r:embed="rId3"/>
          <a:stretch>
            <a:fillRect/>
          </a:stretch>
        </p:blipFill>
        <p:spPr>
          <a:xfrm>
            <a:off x="4616040" y="661958"/>
            <a:ext cx="4051304" cy="3327662"/>
          </a:xfrm>
          <a:prstGeom prst="rect">
            <a:avLst/>
          </a:prstGeom>
        </p:spPr>
      </p:pic>
      <p:pic>
        <p:nvPicPr>
          <p:cNvPr id="17" name="Picture 16">
            <a:extLst>
              <a:ext uri="{FF2B5EF4-FFF2-40B4-BE49-F238E27FC236}">
                <a16:creationId xmlns:a16="http://schemas.microsoft.com/office/drawing/2014/main" id="{28C25CB4-0F51-CFAE-F099-4734A5073CC4}"/>
              </a:ext>
            </a:extLst>
          </p:cNvPr>
          <p:cNvPicPr>
            <a:picLocks noChangeAspect="1"/>
          </p:cNvPicPr>
          <p:nvPr/>
        </p:nvPicPr>
        <p:blipFill>
          <a:blip r:embed="rId4"/>
          <a:stretch>
            <a:fillRect/>
          </a:stretch>
        </p:blipFill>
        <p:spPr>
          <a:xfrm>
            <a:off x="8667344" y="725863"/>
            <a:ext cx="3524655" cy="2562410"/>
          </a:xfrm>
          <a:prstGeom prst="rect">
            <a:avLst/>
          </a:prstGeom>
        </p:spPr>
      </p:pic>
      <p:pic>
        <p:nvPicPr>
          <p:cNvPr id="19" name="Picture 18">
            <a:extLst>
              <a:ext uri="{FF2B5EF4-FFF2-40B4-BE49-F238E27FC236}">
                <a16:creationId xmlns:a16="http://schemas.microsoft.com/office/drawing/2014/main" id="{69961CE5-65F6-9D38-9770-857739CCC3F3}"/>
              </a:ext>
            </a:extLst>
          </p:cNvPr>
          <p:cNvPicPr>
            <a:picLocks noChangeAspect="1"/>
          </p:cNvPicPr>
          <p:nvPr/>
        </p:nvPicPr>
        <p:blipFill>
          <a:blip r:embed="rId5"/>
          <a:stretch>
            <a:fillRect/>
          </a:stretch>
        </p:blipFill>
        <p:spPr>
          <a:xfrm>
            <a:off x="7960934" y="4053526"/>
            <a:ext cx="4033771" cy="2727316"/>
          </a:xfrm>
          <a:prstGeom prst="rect">
            <a:avLst/>
          </a:prstGeom>
        </p:spPr>
      </p:pic>
      <p:sp>
        <p:nvSpPr>
          <p:cNvPr id="20" name="TextBox 19">
            <a:extLst>
              <a:ext uri="{FF2B5EF4-FFF2-40B4-BE49-F238E27FC236}">
                <a16:creationId xmlns:a16="http://schemas.microsoft.com/office/drawing/2014/main" id="{E240C549-7CE4-0423-22C7-9E3D3C360975}"/>
              </a:ext>
            </a:extLst>
          </p:cNvPr>
          <p:cNvSpPr txBox="1"/>
          <p:nvPr/>
        </p:nvSpPr>
        <p:spPr>
          <a:xfrm>
            <a:off x="579530" y="4995713"/>
            <a:ext cx="5910438" cy="1200329"/>
          </a:xfrm>
          <a:prstGeom prst="rect">
            <a:avLst/>
          </a:prstGeom>
          <a:noFill/>
        </p:spPr>
        <p:txBody>
          <a:bodyPr wrap="square" rtlCol="0">
            <a:spAutoFit/>
          </a:bodyPr>
          <a:lstStyle/>
          <a:p>
            <a:r>
              <a:rPr lang="en-US" dirty="0"/>
              <a:t>right click on database + tasks + Back up + click add to choose the path of created backup + name DB file with .</a:t>
            </a:r>
            <a:r>
              <a:rPr lang="en-US" dirty="0" err="1"/>
              <a:t>bak</a:t>
            </a:r>
            <a:endParaRPr lang="en-US" dirty="0"/>
          </a:p>
          <a:p>
            <a:endParaRPr lang="en-US" dirty="0"/>
          </a:p>
        </p:txBody>
      </p:sp>
    </p:spTree>
    <p:extLst>
      <p:ext uri="{BB962C8B-B14F-4D97-AF65-F5344CB8AC3E}">
        <p14:creationId xmlns:p14="http://schemas.microsoft.com/office/powerpoint/2010/main" val="5434042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CCA5-3134-20EC-AC3A-F126E85E8257}"/>
              </a:ext>
            </a:extLst>
          </p:cNvPr>
          <p:cNvSpPr>
            <a:spLocks noGrp="1"/>
          </p:cNvSpPr>
          <p:nvPr>
            <p:ph type="title"/>
          </p:nvPr>
        </p:nvSpPr>
        <p:spPr>
          <a:xfrm>
            <a:off x="913795" y="0"/>
            <a:ext cx="10353762" cy="970450"/>
          </a:xfrm>
        </p:spPr>
        <p:txBody>
          <a:bodyPr/>
          <a:lstStyle/>
          <a:p>
            <a:r>
              <a:rPr lang="en-US" dirty="0"/>
              <a:t>Very important question</a:t>
            </a:r>
          </a:p>
        </p:txBody>
      </p:sp>
      <p:sp>
        <p:nvSpPr>
          <p:cNvPr id="3" name="Content Placeholder 2">
            <a:extLst>
              <a:ext uri="{FF2B5EF4-FFF2-40B4-BE49-F238E27FC236}">
                <a16:creationId xmlns:a16="http://schemas.microsoft.com/office/drawing/2014/main" id="{B81998B6-421E-F15B-B9C4-0CAA04E75971}"/>
              </a:ext>
            </a:extLst>
          </p:cNvPr>
          <p:cNvSpPr>
            <a:spLocks noGrp="1"/>
          </p:cNvSpPr>
          <p:nvPr>
            <p:ph idx="1"/>
          </p:nvPr>
        </p:nvSpPr>
        <p:spPr>
          <a:xfrm>
            <a:off x="482321" y="970450"/>
            <a:ext cx="11374734" cy="5440398"/>
          </a:xfrm>
        </p:spPr>
        <p:txBody>
          <a:bodyPr/>
          <a:lstStyle/>
          <a:p>
            <a:r>
              <a:rPr lang="en-US" dirty="0"/>
              <a:t>Department (1)  student (N)</a:t>
            </a:r>
          </a:p>
          <a:p>
            <a:r>
              <a:rPr lang="en-US" dirty="0"/>
              <a:t>Delete department that has not student</a:t>
            </a:r>
          </a:p>
          <a:p>
            <a:pPr lvl="1"/>
            <a:r>
              <a:rPr lang="en-US" dirty="0"/>
              <a:t>Delete from department where dep_id not in (select distinct dep_id from student)</a:t>
            </a:r>
          </a:p>
          <a:p>
            <a:pPr lvl="1"/>
            <a:r>
              <a:rPr lang="en-US" dirty="0"/>
              <a:t>Another solution</a:t>
            </a:r>
          </a:p>
          <a:p>
            <a:pPr lvl="2"/>
            <a:r>
              <a:rPr lang="en-US" sz="1800" dirty="0"/>
              <a:t>delete </a:t>
            </a:r>
            <a:r>
              <a:rPr lang="en-US" sz="1800" b="1" dirty="0">
                <a:solidFill>
                  <a:srgbClr val="00B0F0"/>
                </a:solidFill>
              </a:rPr>
              <a:t>DEPARTMENT11</a:t>
            </a:r>
          </a:p>
          <a:p>
            <a:pPr marL="756000" lvl="2" indent="0">
              <a:buNone/>
            </a:pPr>
            <a:r>
              <a:rPr lang="en-US" sz="1800" dirty="0"/>
              <a:t>		from DEPARTMENT11 D</a:t>
            </a:r>
          </a:p>
          <a:p>
            <a:pPr marL="756000" lvl="2" indent="0">
              <a:buNone/>
            </a:pPr>
            <a:r>
              <a:rPr lang="en-US" sz="1800" dirty="0"/>
              <a:t>		left join Student11 S on D.dep_id = S.dep_id</a:t>
            </a:r>
          </a:p>
          <a:p>
            <a:pPr marL="756000" lvl="2" indent="0">
              <a:buNone/>
            </a:pPr>
            <a:r>
              <a:rPr lang="en-US" sz="1800" dirty="0"/>
              <a:t>		where S.dep_id is null</a:t>
            </a:r>
          </a:p>
          <a:p>
            <a:r>
              <a:rPr lang="en-US" dirty="0"/>
              <a:t>Delete department == delete from department</a:t>
            </a:r>
          </a:p>
          <a:p>
            <a:r>
              <a:rPr lang="en-US" dirty="0"/>
              <a:t>Another solution</a:t>
            </a:r>
          </a:p>
          <a:p>
            <a:pPr lvl="1"/>
            <a:r>
              <a:rPr lang="en-US" dirty="0"/>
              <a:t>DELETE D FROM Department D LEFT JOIN Student S </a:t>
            </a:r>
          </a:p>
          <a:p>
            <a:pPr marL="450000" lvl="1" indent="0">
              <a:buNone/>
            </a:pPr>
            <a:r>
              <a:rPr lang="en-US" dirty="0"/>
              <a:t>		ON </a:t>
            </a:r>
            <a:r>
              <a:rPr lang="en-US" dirty="0" err="1"/>
              <a:t>D.Dept_Id</a:t>
            </a:r>
            <a:r>
              <a:rPr lang="en-US" dirty="0"/>
              <a:t> = </a:t>
            </a:r>
            <a:r>
              <a:rPr lang="en-US" dirty="0" err="1"/>
              <a:t>S.Dept_Id</a:t>
            </a:r>
            <a:endParaRPr lang="en-US" dirty="0"/>
          </a:p>
          <a:p>
            <a:pPr marL="450000" lvl="1" indent="0">
              <a:buNone/>
            </a:pPr>
            <a:r>
              <a:rPr lang="en-US" dirty="0"/>
              <a:t> 	GROUP BY </a:t>
            </a:r>
            <a:r>
              <a:rPr lang="en-US" dirty="0" err="1"/>
              <a:t>D.Dept_Id</a:t>
            </a:r>
            <a:r>
              <a:rPr lang="en-US" dirty="0"/>
              <a:t> HAVING COUNT(</a:t>
            </a:r>
            <a:r>
              <a:rPr lang="en-US" dirty="0" err="1"/>
              <a:t>S.Student_Id</a:t>
            </a:r>
            <a:r>
              <a:rPr lang="en-US" dirty="0"/>
              <a:t>) = 0;</a:t>
            </a:r>
          </a:p>
        </p:txBody>
      </p:sp>
    </p:spTree>
    <p:extLst>
      <p:ext uri="{BB962C8B-B14F-4D97-AF65-F5344CB8AC3E}">
        <p14:creationId xmlns:p14="http://schemas.microsoft.com/office/powerpoint/2010/main" val="2512639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7E1-630D-279D-FFA8-C8414C793F33}"/>
              </a:ext>
            </a:extLst>
          </p:cNvPr>
          <p:cNvSpPr>
            <a:spLocks noGrp="1"/>
          </p:cNvSpPr>
          <p:nvPr>
            <p:ph type="title"/>
          </p:nvPr>
        </p:nvSpPr>
        <p:spPr>
          <a:xfrm>
            <a:off x="838200" y="-88742"/>
            <a:ext cx="10515600" cy="629662"/>
          </a:xfrm>
        </p:spPr>
        <p:txBody>
          <a:bodyPr>
            <a:normAutofit fontScale="90000"/>
          </a:bodyPr>
          <a:lstStyle/>
          <a:p>
            <a:r>
              <a:rPr lang="en-US" dirty="0"/>
              <a:t>Backup types</a:t>
            </a:r>
          </a:p>
        </p:txBody>
      </p:sp>
      <p:sp>
        <p:nvSpPr>
          <p:cNvPr id="3" name="Content Placeholder 2">
            <a:extLst>
              <a:ext uri="{FF2B5EF4-FFF2-40B4-BE49-F238E27FC236}">
                <a16:creationId xmlns:a16="http://schemas.microsoft.com/office/drawing/2014/main" id="{1A99E95D-EBF1-DADA-46F1-86F4C2754751}"/>
              </a:ext>
            </a:extLst>
          </p:cNvPr>
          <p:cNvSpPr>
            <a:spLocks noGrp="1"/>
          </p:cNvSpPr>
          <p:nvPr>
            <p:ph idx="1"/>
          </p:nvPr>
        </p:nvSpPr>
        <p:spPr>
          <a:xfrm>
            <a:off x="422031" y="540920"/>
            <a:ext cx="11615893" cy="6317080"/>
          </a:xfrm>
        </p:spPr>
        <p:txBody>
          <a:bodyPr>
            <a:normAutofit/>
          </a:bodyPr>
          <a:lstStyle/>
          <a:p>
            <a:pPr marL="457200" indent="-457200">
              <a:buFont typeface="+mj-lt"/>
              <a:buAutoNum type="arabicPeriod"/>
            </a:pPr>
            <a:r>
              <a:rPr lang="en-US" sz="2400" b="1" dirty="0"/>
              <a:t>full backup: </a:t>
            </a:r>
            <a:r>
              <a:rPr lang="en-US" sz="2400" dirty="0"/>
              <a:t>includes the entire database</a:t>
            </a:r>
          </a:p>
          <a:p>
            <a:pPr marL="457200" indent="-457200">
              <a:buFont typeface="+mj-lt"/>
              <a:buAutoNum type="arabicPeriod"/>
            </a:pPr>
            <a:r>
              <a:rPr lang="en-US" sz="2400" b="1" dirty="0"/>
              <a:t>differential backup</a:t>
            </a:r>
            <a:r>
              <a:rPr lang="en-US" sz="2400" dirty="0"/>
              <a:t> includes only the data that has changed since the last full backup</a:t>
            </a:r>
          </a:p>
          <a:p>
            <a:pPr marL="457200" indent="-457200">
              <a:buFont typeface="+mj-lt"/>
              <a:buAutoNum type="arabicPeriod"/>
            </a:pPr>
            <a:r>
              <a:rPr lang="en-US" sz="2400" b="1" dirty="0"/>
              <a:t>transaction log backup</a:t>
            </a:r>
            <a:r>
              <a:rPr lang="en-US" sz="2400" dirty="0"/>
              <a:t> backs up the transaction log, which contains a record of all transactions that have occurred since the last transaction log backup</a:t>
            </a:r>
          </a:p>
          <a:p>
            <a:pPr marL="457200" indent="-457200">
              <a:buFont typeface="+mj-lt"/>
              <a:buAutoNum type="arabicPeriod"/>
            </a:pPr>
            <a:r>
              <a:rPr lang="en-US" sz="2400" b="1" dirty="0"/>
              <a:t>File and Filegroup Backups</a:t>
            </a:r>
            <a:r>
              <a:rPr lang="en-US" sz="2400" dirty="0"/>
              <a:t>: allow you to back up individual files or filegroups within a database. This can be useful for very large databases that are divided into multiple files or filegroups</a:t>
            </a:r>
          </a:p>
          <a:p>
            <a:pPr marL="457200" indent="-457200">
              <a:buFont typeface="+mj-lt"/>
              <a:buAutoNum type="arabicPeriod"/>
            </a:pPr>
            <a:r>
              <a:rPr lang="en-US" sz="2400" b="1" dirty="0"/>
              <a:t>Copy-Only Backup: </a:t>
            </a:r>
            <a:r>
              <a:rPr lang="en-US" sz="2400" dirty="0"/>
              <a:t>for specific purposes, such as testing or development, without interrupting the regular backup strategy.</a:t>
            </a:r>
          </a:p>
          <a:p>
            <a:r>
              <a:rPr lang="en-US" sz="2000" b="1" dirty="0"/>
              <a:t>Backup Strategy </a:t>
            </a:r>
            <a:r>
              <a:rPr lang="en-US" sz="2000" dirty="0"/>
              <a:t>For effective database backup and recovery, it’s crucial to design a comprehensive backup strategy that combines these different types of backups based on your needs:</a:t>
            </a:r>
            <a:endParaRPr lang="en-US" sz="1600" dirty="0"/>
          </a:p>
          <a:p>
            <a:pPr lvl="1">
              <a:buFont typeface="+mj-lt"/>
              <a:buAutoNum type="arabicPeriod"/>
            </a:pPr>
            <a:r>
              <a:rPr lang="en-US" sz="2000" dirty="0"/>
              <a:t>Full backups are typically taken weekly or monthly.</a:t>
            </a:r>
          </a:p>
          <a:p>
            <a:pPr lvl="1">
              <a:buFont typeface="+mj-lt"/>
              <a:buAutoNum type="arabicPeriod"/>
            </a:pPr>
            <a:r>
              <a:rPr lang="en-US" sz="2000" dirty="0"/>
              <a:t>Differential backups are taken daily or multiple times per week.</a:t>
            </a:r>
          </a:p>
          <a:p>
            <a:pPr lvl="1">
              <a:buFont typeface="+mj-lt"/>
              <a:buAutoNum type="arabicPeriod"/>
            </a:pPr>
            <a:r>
              <a:rPr lang="en-US" sz="2000" dirty="0"/>
              <a:t>Transaction log backups are taken frequently (e.g., every 15 minutes or hourly) to minimize data loss.</a:t>
            </a:r>
          </a:p>
          <a:p>
            <a:endParaRPr lang="en-US" sz="2400" dirty="0"/>
          </a:p>
        </p:txBody>
      </p:sp>
    </p:spTree>
    <p:extLst>
      <p:ext uri="{BB962C8B-B14F-4D97-AF65-F5344CB8AC3E}">
        <p14:creationId xmlns:p14="http://schemas.microsoft.com/office/powerpoint/2010/main" val="1105894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D582-BFE3-F6AD-7B40-C2F4330C249C}"/>
              </a:ext>
            </a:extLst>
          </p:cNvPr>
          <p:cNvSpPr>
            <a:spLocks noGrp="1"/>
          </p:cNvSpPr>
          <p:nvPr>
            <p:ph type="title"/>
          </p:nvPr>
        </p:nvSpPr>
        <p:spPr>
          <a:xfrm>
            <a:off x="838200" y="0"/>
            <a:ext cx="10515600" cy="499033"/>
          </a:xfrm>
        </p:spPr>
        <p:txBody>
          <a:bodyPr>
            <a:normAutofit fontScale="90000"/>
          </a:bodyPr>
          <a:lstStyle/>
          <a:p>
            <a:r>
              <a:rPr lang="en-US" dirty="0"/>
              <a:t>To restore DB</a:t>
            </a:r>
          </a:p>
        </p:txBody>
      </p:sp>
      <p:pic>
        <p:nvPicPr>
          <p:cNvPr id="5" name="Content Placeholder 4">
            <a:extLst>
              <a:ext uri="{FF2B5EF4-FFF2-40B4-BE49-F238E27FC236}">
                <a16:creationId xmlns:a16="http://schemas.microsoft.com/office/drawing/2014/main" id="{9CCA1FEB-A9DF-C9DC-6304-48292BDB1409}"/>
              </a:ext>
            </a:extLst>
          </p:cNvPr>
          <p:cNvPicPr>
            <a:picLocks noGrp="1" noChangeAspect="1"/>
          </p:cNvPicPr>
          <p:nvPr>
            <p:ph idx="1"/>
          </p:nvPr>
        </p:nvPicPr>
        <p:blipFill>
          <a:blip r:embed="rId2"/>
          <a:stretch>
            <a:fillRect/>
          </a:stretch>
        </p:blipFill>
        <p:spPr>
          <a:xfrm>
            <a:off x="0" y="499033"/>
            <a:ext cx="3057525" cy="2486025"/>
          </a:xfrm>
        </p:spPr>
      </p:pic>
      <p:pic>
        <p:nvPicPr>
          <p:cNvPr id="9" name="Picture 8">
            <a:extLst>
              <a:ext uri="{FF2B5EF4-FFF2-40B4-BE49-F238E27FC236}">
                <a16:creationId xmlns:a16="http://schemas.microsoft.com/office/drawing/2014/main" id="{AB54C5AF-39F4-0002-91F9-01629CD3A498}"/>
              </a:ext>
            </a:extLst>
          </p:cNvPr>
          <p:cNvPicPr>
            <a:picLocks noChangeAspect="1"/>
          </p:cNvPicPr>
          <p:nvPr/>
        </p:nvPicPr>
        <p:blipFill>
          <a:blip r:embed="rId3"/>
          <a:stretch>
            <a:fillRect/>
          </a:stretch>
        </p:blipFill>
        <p:spPr>
          <a:xfrm>
            <a:off x="3159264" y="499033"/>
            <a:ext cx="7219950" cy="2114550"/>
          </a:xfrm>
          <a:prstGeom prst="rect">
            <a:avLst/>
          </a:prstGeom>
        </p:spPr>
      </p:pic>
      <p:pic>
        <p:nvPicPr>
          <p:cNvPr id="11" name="Picture 10">
            <a:extLst>
              <a:ext uri="{FF2B5EF4-FFF2-40B4-BE49-F238E27FC236}">
                <a16:creationId xmlns:a16="http://schemas.microsoft.com/office/drawing/2014/main" id="{8B95AB83-71F8-6874-C080-3D90CC678283}"/>
              </a:ext>
            </a:extLst>
          </p:cNvPr>
          <p:cNvPicPr>
            <a:picLocks noChangeAspect="1"/>
          </p:cNvPicPr>
          <p:nvPr/>
        </p:nvPicPr>
        <p:blipFill>
          <a:blip r:embed="rId4"/>
          <a:stretch>
            <a:fillRect/>
          </a:stretch>
        </p:blipFill>
        <p:spPr>
          <a:xfrm>
            <a:off x="0" y="3112616"/>
            <a:ext cx="5419725" cy="2371725"/>
          </a:xfrm>
          <a:prstGeom prst="rect">
            <a:avLst/>
          </a:prstGeom>
        </p:spPr>
      </p:pic>
    </p:spTree>
    <p:extLst>
      <p:ext uri="{BB962C8B-B14F-4D97-AF65-F5344CB8AC3E}">
        <p14:creationId xmlns:p14="http://schemas.microsoft.com/office/powerpoint/2010/main" val="9323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CC4-1EC9-7E08-FDB6-63C94E417296}"/>
              </a:ext>
            </a:extLst>
          </p:cNvPr>
          <p:cNvSpPr>
            <a:spLocks noGrp="1"/>
          </p:cNvSpPr>
          <p:nvPr>
            <p:ph type="title"/>
          </p:nvPr>
        </p:nvSpPr>
        <p:spPr>
          <a:xfrm>
            <a:off x="838200" y="21230"/>
            <a:ext cx="10515600" cy="1475974"/>
          </a:xfrm>
        </p:spPr>
        <p:txBody>
          <a:bodyPr>
            <a:normAutofit fontScale="90000"/>
          </a:bodyPr>
          <a:lstStyle/>
          <a:p>
            <a:r>
              <a:rPr lang="en-US" dirty="0"/>
              <a:t>to be the owner of database </a:t>
            </a:r>
            <a:br>
              <a:rPr lang="en-US" dirty="0"/>
            </a:br>
            <a:r>
              <a:rPr lang="en-US" dirty="0"/>
              <a:t>to enable editing on table structure</a:t>
            </a:r>
            <a:br>
              <a:rPr lang="en-US" dirty="0"/>
            </a:br>
            <a:endParaRPr lang="en-US" dirty="0"/>
          </a:p>
        </p:txBody>
      </p:sp>
      <p:sp>
        <p:nvSpPr>
          <p:cNvPr id="3" name="Content Placeholder 2">
            <a:extLst>
              <a:ext uri="{FF2B5EF4-FFF2-40B4-BE49-F238E27FC236}">
                <a16:creationId xmlns:a16="http://schemas.microsoft.com/office/drawing/2014/main" id="{C0DB84E9-43CC-4466-762E-091469CDD516}"/>
              </a:ext>
            </a:extLst>
          </p:cNvPr>
          <p:cNvSpPr>
            <a:spLocks noGrp="1"/>
          </p:cNvSpPr>
          <p:nvPr>
            <p:ph idx="1"/>
          </p:nvPr>
        </p:nvSpPr>
        <p:spPr>
          <a:xfrm>
            <a:off x="442127" y="1326382"/>
            <a:ext cx="11515411" cy="5235191"/>
          </a:xfrm>
        </p:spPr>
        <p:txBody>
          <a:bodyPr>
            <a:normAutofit/>
          </a:bodyPr>
          <a:lstStyle/>
          <a:p>
            <a:r>
              <a:rPr lang="en-US" sz="3200" dirty="0">
                <a:solidFill>
                  <a:srgbClr val="FF0000"/>
                </a:solidFill>
              </a:rPr>
              <a:t>to be the owner of database</a:t>
            </a:r>
            <a:endParaRPr lang="en-US" sz="1800" dirty="0">
              <a:solidFill>
                <a:srgbClr val="FF0000"/>
              </a:solidFill>
            </a:endParaRPr>
          </a:p>
          <a:p>
            <a:pPr lvl="1"/>
            <a:r>
              <a:rPr lang="en-US" dirty="0"/>
              <a:t>right click on database + properties + from left select files + at owner write sa</a:t>
            </a:r>
            <a:endParaRPr lang="en-US" sz="2000" dirty="0"/>
          </a:p>
          <a:p>
            <a:r>
              <a:rPr lang="en-US" sz="3200" dirty="0">
                <a:solidFill>
                  <a:srgbClr val="FF0000"/>
                </a:solidFill>
              </a:rPr>
              <a:t>to enable editing on table structure</a:t>
            </a:r>
          </a:p>
          <a:p>
            <a:pPr lvl="1"/>
            <a:r>
              <a:rPr lang="en-US" sz="2000" b="1" dirty="0"/>
              <a:t>Go to tools + options + designers + remove check from prevent saving changing that require table</a:t>
            </a:r>
          </a:p>
          <a:p>
            <a:endParaRPr lang="en-US" sz="2000" dirty="0"/>
          </a:p>
          <a:p>
            <a:r>
              <a:rPr lang="en-US" sz="3200" dirty="0">
                <a:solidFill>
                  <a:srgbClr val="FF0000"/>
                </a:solidFill>
              </a:rPr>
              <a:t>to make backup from your database</a:t>
            </a:r>
            <a:r>
              <a:rPr lang="en-US" sz="2000" dirty="0"/>
              <a:t>:</a:t>
            </a:r>
          </a:p>
          <a:p>
            <a:pPr lvl="1"/>
            <a:r>
              <a:rPr lang="en-US" sz="2000" b="1" dirty="0"/>
              <a:t>right click on database + tasks + Backup + click add to choose the path of created backup + name DB file with .back</a:t>
            </a:r>
          </a:p>
          <a:p>
            <a:endParaRPr lang="en-US" sz="2000" dirty="0"/>
          </a:p>
          <a:p>
            <a:r>
              <a:rPr lang="en-US" sz="3200" dirty="0">
                <a:solidFill>
                  <a:srgbClr val="FF0000"/>
                </a:solidFill>
              </a:rPr>
              <a:t>to restore database: </a:t>
            </a:r>
          </a:p>
          <a:p>
            <a:pPr lvl="1"/>
            <a:r>
              <a:rPr lang="en-US" sz="1800" b="1" dirty="0"/>
              <a:t>right click on databases + device radio button + click on ... + add + </a:t>
            </a:r>
          </a:p>
          <a:p>
            <a:endParaRPr lang="en-US" sz="2000" dirty="0"/>
          </a:p>
        </p:txBody>
      </p:sp>
    </p:spTree>
    <p:extLst>
      <p:ext uri="{BB962C8B-B14F-4D97-AF65-F5344CB8AC3E}">
        <p14:creationId xmlns:p14="http://schemas.microsoft.com/office/powerpoint/2010/main" val="37936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2EC3-F2F9-7D73-5D31-8DCFF89D0E68}"/>
              </a:ext>
            </a:extLst>
          </p:cNvPr>
          <p:cNvSpPr>
            <a:spLocks noGrp="1"/>
          </p:cNvSpPr>
          <p:nvPr>
            <p:ph type="title"/>
          </p:nvPr>
        </p:nvSpPr>
        <p:spPr>
          <a:xfrm>
            <a:off x="913795" y="0"/>
            <a:ext cx="10353762" cy="482321"/>
          </a:xfrm>
        </p:spPr>
        <p:txBody>
          <a:bodyPr>
            <a:normAutofit fontScale="90000"/>
          </a:bodyPr>
          <a:lstStyle/>
          <a:p>
            <a:r>
              <a:rPr lang="en-US" dirty="0"/>
              <a:t>Security</a:t>
            </a:r>
          </a:p>
        </p:txBody>
      </p:sp>
      <p:sp>
        <p:nvSpPr>
          <p:cNvPr id="3" name="Content Placeholder 2">
            <a:extLst>
              <a:ext uri="{FF2B5EF4-FFF2-40B4-BE49-F238E27FC236}">
                <a16:creationId xmlns:a16="http://schemas.microsoft.com/office/drawing/2014/main" id="{39A0D40F-DFD9-2A43-C98B-FB329E0755A9}"/>
              </a:ext>
            </a:extLst>
          </p:cNvPr>
          <p:cNvSpPr>
            <a:spLocks noGrp="1"/>
          </p:cNvSpPr>
          <p:nvPr>
            <p:ph idx="1"/>
          </p:nvPr>
        </p:nvSpPr>
        <p:spPr>
          <a:xfrm>
            <a:off x="442126" y="482321"/>
            <a:ext cx="11435025" cy="6209881"/>
          </a:xfrm>
        </p:spPr>
        <p:txBody>
          <a:bodyPr>
            <a:normAutofit fontScale="92500" lnSpcReduction="10000"/>
          </a:bodyPr>
          <a:lstStyle/>
          <a:p>
            <a:r>
              <a:rPr lang="en-US" dirty="0"/>
              <a:t>Authentication: need an email and password to connect to the server</a:t>
            </a:r>
          </a:p>
          <a:p>
            <a:pPr lvl="1"/>
            <a:r>
              <a:rPr lang="en-US" dirty="0"/>
              <a:t>Windows authentication: windows admin == SQL Admin</a:t>
            </a:r>
          </a:p>
          <a:p>
            <a:pPr lvl="1"/>
            <a:r>
              <a:rPr lang="en-US" dirty="0"/>
              <a:t>SQL Server Authentication: as admin I can create logins to developers who can connect to SQL server</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Restart the MSSQL service</a:t>
            </a:r>
            <a:r>
              <a:rPr lang="ar-EG" dirty="0"/>
              <a:t> </a:t>
            </a:r>
            <a:r>
              <a:rPr lang="en-US" dirty="0"/>
              <a:t>existed at background</a:t>
            </a:r>
          </a:p>
        </p:txBody>
      </p:sp>
      <p:pic>
        <p:nvPicPr>
          <p:cNvPr id="6" name="Content Placeholder 4">
            <a:extLst>
              <a:ext uri="{FF2B5EF4-FFF2-40B4-BE49-F238E27FC236}">
                <a16:creationId xmlns:a16="http://schemas.microsoft.com/office/drawing/2014/main" id="{CEF3C1D9-4E8A-486C-D8D3-675B1BAE3F66}"/>
              </a:ext>
            </a:extLst>
          </p:cNvPr>
          <p:cNvPicPr>
            <a:picLocks noChangeAspect="1"/>
          </p:cNvPicPr>
          <p:nvPr/>
        </p:nvPicPr>
        <p:blipFill>
          <a:blip r:embed="rId2"/>
          <a:stretch>
            <a:fillRect/>
          </a:stretch>
        </p:blipFill>
        <p:spPr>
          <a:xfrm>
            <a:off x="314849" y="1809750"/>
            <a:ext cx="3800475" cy="3924300"/>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CE93F95-278F-4B4C-3F55-E1EBF22713B4}"/>
              </a:ext>
            </a:extLst>
          </p:cNvPr>
          <p:cNvPicPr>
            <a:picLocks noChangeAspect="1"/>
          </p:cNvPicPr>
          <p:nvPr/>
        </p:nvPicPr>
        <p:blipFill>
          <a:blip r:embed="rId3"/>
          <a:stretch>
            <a:fillRect/>
          </a:stretch>
        </p:blipFill>
        <p:spPr>
          <a:xfrm>
            <a:off x="4242601" y="2050910"/>
            <a:ext cx="5705475" cy="1619250"/>
          </a:xfrm>
          <a:prstGeom prst="rect">
            <a:avLst/>
          </a:prstGeom>
        </p:spPr>
      </p:pic>
    </p:spTree>
    <p:extLst>
      <p:ext uri="{BB962C8B-B14F-4D97-AF65-F5344CB8AC3E}">
        <p14:creationId xmlns:p14="http://schemas.microsoft.com/office/powerpoint/2010/main" val="396607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E36B-A6FE-0649-58FC-5AAF23FDF024}"/>
              </a:ext>
            </a:extLst>
          </p:cNvPr>
          <p:cNvSpPr>
            <a:spLocks noGrp="1"/>
          </p:cNvSpPr>
          <p:nvPr>
            <p:ph type="title"/>
          </p:nvPr>
        </p:nvSpPr>
        <p:spPr>
          <a:xfrm>
            <a:off x="754996" y="16747"/>
            <a:ext cx="10353762" cy="573803"/>
          </a:xfrm>
        </p:spPr>
        <p:txBody>
          <a:bodyPr>
            <a:normAutofit fontScale="90000"/>
          </a:bodyPr>
          <a:lstStyle/>
          <a:p>
            <a:r>
              <a:rPr lang="en-US" dirty="0"/>
              <a:t>Create login [cont.]</a:t>
            </a:r>
          </a:p>
        </p:txBody>
      </p:sp>
      <p:pic>
        <p:nvPicPr>
          <p:cNvPr id="11" name="Content Placeholder 10">
            <a:extLst>
              <a:ext uri="{FF2B5EF4-FFF2-40B4-BE49-F238E27FC236}">
                <a16:creationId xmlns:a16="http://schemas.microsoft.com/office/drawing/2014/main" id="{450528CB-B553-37DC-45CB-E3C4329C89E9}"/>
              </a:ext>
            </a:extLst>
          </p:cNvPr>
          <p:cNvPicPr>
            <a:picLocks noGrp="1" noChangeAspect="1"/>
          </p:cNvPicPr>
          <p:nvPr>
            <p:ph idx="1"/>
          </p:nvPr>
        </p:nvPicPr>
        <p:blipFill>
          <a:blip r:embed="rId2"/>
          <a:stretch>
            <a:fillRect/>
          </a:stretch>
        </p:blipFill>
        <p:spPr>
          <a:xfrm>
            <a:off x="0" y="1318061"/>
            <a:ext cx="2301073" cy="1685925"/>
          </a:xfrm>
        </p:spPr>
      </p:pic>
      <p:pic>
        <p:nvPicPr>
          <p:cNvPr id="13" name="Picture 12">
            <a:extLst>
              <a:ext uri="{FF2B5EF4-FFF2-40B4-BE49-F238E27FC236}">
                <a16:creationId xmlns:a16="http://schemas.microsoft.com/office/drawing/2014/main" id="{AE48EA42-A9D7-EC8D-A949-E1A96BD656DD}"/>
              </a:ext>
            </a:extLst>
          </p:cNvPr>
          <p:cNvPicPr>
            <a:picLocks noChangeAspect="1"/>
          </p:cNvPicPr>
          <p:nvPr/>
        </p:nvPicPr>
        <p:blipFill>
          <a:blip r:embed="rId3"/>
          <a:stretch>
            <a:fillRect/>
          </a:stretch>
        </p:blipFill>
        <p:spPr>
          <a:xfrm>
            <a:off x="2414954" y="1093283"/>
            <a:ext cx="7033846" cy="2838450"/>
          </a:xfrm>
          <a:prstGeom prst="rect">
            <a:avLst/>
          </a:prstGeom>
        </p:spPr>
      </p:pic>
      <p:pic>
        <p:nvPicPr>
          <p:cNvPr id="15" name="Picture 14">
            <a:extLst>
              <a:ext uri="{FF2B5EF4-FFF2-40B4-BE49-F238E27FC236}">
                <a16:creationId xmlns:a16="http://schemas.microsoft.com/office/drawing/2014/main" id="{BC5602C0-B97E-5945-DE88-69BB29B81F49}"/>
              </a:ext>
            </a:extLst>
          </p:cNvPr>
          <p:cNvPicPr>
            <a:picLocks noChangeAspect="1"/>
          </p:cNvPicPr>
          <p:nvPr/>
        </p:nvPicPr>
        <p:blipFill>
          <a:blip r:embed="rId4"/>
          <a:stretch>
            <a:fillRect/>
          </a:stretch>
        </p:blipFill>
        <p:spPr>
          <a:xfrm>
            <a:off x="9448800" y="16747"/>
            <a:ext cx="2628900" cy="3714750"/>
          </a:xfrm>
          <a:prstGeom prst="rect">
            <a:avLst/>
          </a:prstGeom>
        </p:spPr>
      </p:pic>
      <p:sp>
        <p:nvSpPr>
          <p:cNvPr id="16" name="TextBox 15">
            <a:extLst>
              <a:ext uri="{FF2B5EF4-FFF2-40B4-BE49-F238E27FC236}">
                <a16:creationId xmlns:a16="http://schemas.microsoft.com/office/drawing/2014/main" id="{FBE81329-5627-E771-7897-8EFE1D7B9DC7}"/>
              </a:ext>
            </a:extLst>
          </p:cNvPr>
          <p:cNvSpPr txBox="1"/>
          <p:nvPr/>
        </p:nvSpPr>
        <p:spPr>
          <a:xfrm>
            <a:off x="130628" y="3991131"/>
            <a:ext cx="11374734" cy="1446550"/>
          </a:xfrm>
          <a:prstGeom prst="rect">
            <a:avLst/>
          </a:prstGeom>
          <a:noFill/>
        </p:spPr>
        <p:txBody>
          <a:bodyPr wrap="square" rtlCol="0">
            <a:spAutoFit/>
          </a:bodyPr>
          <a:lstStyle/>
          <a:p>
            <a:r>
              <a:rPr lang="en-US" dirty="0"/>
              <a:t>Then you need to make the user able to access the DB you want so to make him able to access the DB</a:t>
            </a:r>
          </a:p>
          <a:p>
            <a:endParaRPr lang="en-US" dirty="0"/>
          </a:p>
          <a:p>
            <a:pPr marL="285750" indent="-285750">
              <a:buFont typeface="Arial" panose="020B0604020202020204" pitchFamily="34" charset="0"/>
              <a:buChar char="•"/>
            </a:pPr>
            <a:r>
              <a:rPr lang="en-US" dirty="0"/>
              <a:t>go to DB you want </a:t>
            </a:r>
            <a:r>
              <a:rPr lang="en-US" dirty="0">
                <a:sym typeface="Wingdings" panose="05000000000000000000" pitchFamily="2" charset="2"/>
              </a:rPr>
              <a:t> security folder + User + right click + new user+</a:t>
            </a:r>
          </a:p>
          <a:p>
            <a:pPr marL="285750" indent="-285750">
              <a:buFont typeface="Arial" panose="020B0604020202020204" pitchFamily="34" charset="0"/>
              <a:buChar char="•"/>
            </a:pPr>
            <a:r>
              <a:rPr lang="en-US" dirty="0">
                <a:sym typeface="Wingdings" panose="05000000000000000000" pitchFamily="2" charset="2"/>
              </a:rPr>
              <a:t>write the  username</a:t>
            </a:r>
          </a:p>
          <a:p>
            <a:pPr marL="285750" indent="-285750">
              <a:buFont typeface="Arial" panose="020B0604020202020204" pitchFamily="34" charset="0"/>
              <a:buChar char="•"/>
            </a:pPr>
            <a:endParaRPr lang="en-US" sz="1600" dirty="0"/>
          </a:p>
        </p:txBody>
      </p:sp>
      <p:pic>
        <p:nvPicPr>
          <p:cNvPr id="18" name="Picture 17">
            <a:extLst>
              <a:ext uri="{FF2B5EF4-FFF2-40B4-BE49-F238E27FC236}">
                <a16:creationId xmlns:a16="http://schemas.microsoft.com/office/drawing/2014/main" id="{8DC2AF24-5BDB-3AC9-6368-8B73DF246B6B}"/>
              </a:ext>
            </a:extLst>
          </p:cNvPr>
          <p:cNvPicPr>
            <a:picLocks noChangeAspect="1"/>
          </p:cNvPicPr>
          <p:nvPr/>
        </p:nvPicPr>
        <p:blipFill>
          <a:blip r:embed="rId5"/>
          <a:stretch>
            <a:fillRect/>
          </a:stretch>
        </p:blipFill>
        <p:spPr>
          <a:xfrm>
            <a:off x="7174523" y="4335888"/>
            <a:ext cx="5017477" cy="2512063"/>
          </a:xfrm>
          <a:prstGeom prst="rect">
            <a:avLst/>
          </a:prstGeom>
        </p:spPr>
      </p:pic>
      <p:sp>
        <p:nvSpPr>
          <p:cNvPr id="3" name="TextBox 2">
            <a:extLst>
              <a:ext uri="{FF2B5EF4-FFF2-40B4-BE49-F238E27FC236}">
                <a16:creationId xmlns:a16="http://schemas.microsoft.com/office/drawing/2014/main" id="{2D691431-5569-43D8-BC19-C827328892AA}"/>
              </a:ext>
            </a:extLst>
          </p:cNvPr>
          <p:cNvSpPr txBox="1"/>
          <p:nvPr/>
        </p:nvSpPr>
        <p:spPr>
          <a:xfrm>
            <a:off x="190919" y="590550"/>
            <a:ext cx="6491235" cy="369332"/>
          </a:xfrm>
          <a:prstGeom prst="rect">
            <a:avLst/>
          </a:prstGeom>
          <a:noFill/>
        </p:spPr>
        <p:txBody>
          <a:bodyPr wrap="square" rtlCol="0">
            <a:spAutoFit/>
          </a:bodyPr>
          <a:lstStyle/>
          <a:p>
            <a:r>
              <a:rPr lang="en-US" dirty="0"/>
              <a:t>Go to security folder on server level  + login folder</a:t>
            </a:r>
          </a:p>
        </p:txBody>
      </p:sp>
    </p:spTree>
    <p:extLst>
      <p:ext uri="{BB962C8B-B14F-4D97-AF65-F5344CB8AC3E}">
        <p14:creationId xmlns:p14="http://schemas.microsoft.com/office/powerpoint/2010/main" val="161526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90C5-5171-BD85-DA50-A5E298C12B7A}"/>
              </a:ext>
            </a:extLst>
          </p:cNvPr>
          <p:cNvSpPr>
            <a:spLocks noGrp="1"/>
          </p:cNvSpPr>
          <p:nvPr>
            <p:ph type="title"/>
          </p:nvPr>
        </p:nvSpPr>
        <p:spPr>
          <a:xfrm>
            <a:off x="913795" y="0"/>
            <a:ext cx="10353762" cy="763675"/>
          </a:xfrm>
        </p:spPr>
        <p:txBody>
          <a:bodyPr/>
          <a:lstStyle/>
          <a:p>
            <a:r>
              <a:rPr lang="en-US" dirty="0"/>
              <a:t>To give user permission on table</a:t>
            </a:r>
          </a:p>
        </p:txBody>
      </p:sp>
      <p:pic>
        <p:nvPicPr>
          <p:cNvPr id="5" name="Content Placeholder 4">
            <a:extLst>
              <a:ext uri="{FF2B5EF4-FFF2-40B4-BE49-F238E27FC236}">
                <a16:creationId xmlns:a16="http://schemas.microsoft.com/office/drawing/2014/main" id="{231D7E86-E7C3-C3B2-C3FF-BB60B0C7E12F}"/>
              </a:ext>
            </a:extLst>
          </p:cNvPr>
          <p:cNvPicPr>
            <a:picLocks noGrp="1" noChangeAspect="1"/>
          </p:cNvPicPr>
          <p:nvPr>
            <p:ph idx="1"/>
          </p:nvPr>
        </p:nvPicPr>
        <p:blipFill>
          <a:blip r:embed="rId2"/>
          <a:stretch>
            <a:fillRect/>
          </a:stretch>
        </p:blipFill>
        <p:spPr>
          <a:xfrm>
            <a:off x="72433" y="657967"/>
            <a:ext cx="2969364" cy="3080020"/>
          </a:xfrm>
        </p:spPr>
      </p:pic>
      <p:pic>
        <p:nvPicPr>
          <p:cNvPr id="7" name="Picture 6">
            <a:extLst>
              <a:ext uri="{FF2B5EF4-FFF2-40B4-BE49-F238E27FC236}">
                <a16:creationId xmlns:a16="http://schemas.microsoft.com/office/drawing/2014/main" id="{CAE74ABA-6C2C-7943-312C-326BCA0EDE18}"/>
              </a:ext>
            </a:extLst>
          </p:cNvPr>
          <p:cNvPicPr>
            <a:picLocks noChangeAspect="1"/>
          </p:cNvPicPr>
          <p:nvPr/>
        </p:nvPicPr>
        <p:blipFill>
          <a:blip r:embed="rId3"/>
          <a:stretch>
            <a:fillRect/>
          </a:stretch>
        </p:blipFill>
        <p:spPr>
          <a:xfrm>
            <a:off x="3041797" y="657967"/>
            <a:ext cx="7591425" cy="1771650"/>
          </a:xfrm>
          <a:prstGeom prst="rect">
            <a:avLst/>
          </a:prstGeom>
        </p:spPr>
      </p:pic>
      <p:pic>
        <p:nvPicPr>
          <p:cNvPr id="9" name="Picture 8">
            <a:extLst>
              <a:ext uri="{FF2B5EF4-FFF2-40B4-BE49-F238E27FC236}">
                <a16:creationId xmlns:a16="http://schemas.microsoft.com/office/drawing/2014/main" id="{6E7B1519-72DD-4A42-608D-A4DCE66664B7}"/>
              </a:ext>
            </a:extLst>
          </p:cNvPr>
          <p:cNvPicPr>
            <a:picLocks noChangeAspect="1"/>
          </p:cNvPicPr>
          <p:nvPr/>
        </p:nvPicPr>
        <p:blipFill>
          <a:blip r:embed="rId4"/>
          <a:stretch>
            <a:fillRect/>
          </a:stretch>
        </p:blipFill>
        <p:spPr>
          <a:xfrm>
            <a:off x="72433" y="3964737"/>
            <a:ext cx="4365171" cy="2548948"/>
          </a:xfrm>
          <a:prstGeom prst="rect">
            <a:avLst/>
          </a:prstGeom>
        </p:spPr>
      </p:pic>
      <p:pic>
        <p:nvPicPr>
          <p:cNvPr id="11" name="Picture 10">
            <a:extLst>
              <a:ext uri="{FF2B5EF4-FFF2-40B4-BE49-F238E27FC236}">
                <a16:creationId xmlns:a16="http://schemas.microsoft.com/office/drawing/2014/main" id="{41370783-F0E4-EC63-3D89-D1DF24E733C6}"/>
              </a:ext>
            </a:extLst>
          </p:cNvPr>
          <p:cNvPicPr>
            <a:picLocks noChangeAspect="1"/>
          </p:cNvPicPr>
          <p:nvPr/>
        </p:nvPicPr>
        <p:blipFill>
          <a:blip r:embed="rId5"/>
          <a:stretch>
            <a:fillRect/>
          </a:stretch>
        </p:blipFill>
        <p:spPr>
          <a:xfrm>
            <a:off x="4524271" y="3558738"/>
            <a:ext cx="5334000" cy="3076575"/>
          </a:xfrm>
          <a:prstGeom prst="rect">
            <a:avLst/>
          </a:prstGeom>
        </p:spPr>
      </p:pic>
    </p:spTree>
    <p:extLst>
      <p:ext uri="{BB962C8B-B14F-4D97-AF65-F5344CB8AC3E}">
        <p14:creationId xmlns:p14="http://schemas.microsoft.com/office/powerpoint/2010/main" val="92858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B7AB-0ED0-8DAC-AE7B-403931BAC49A}"/>
              </a:ext>
            </a:extLst>
          </p:cNvPr>
          <p:cNvSpPr>
            <a:spLocks noGrp="1"/>
          </p:cNvSpPr>
          <p:nvPr>
            <p:ph type="title"/>
          </p:nvPr>
        </p:nvSpPr>
        <p:spPr>
          <a:xfrm>
            <a:off x="913795" y="0"/>
            <a:ext cx="10353762" cy="502418"/>
          </a:xfrm>
        </p:spPr>
        <p:txBody>
          <a:bodyPr>
            <a:normAutofit fontScale="90000"/>
          </a:bodyPr>
          <a:lstStyle/>
          <a:p>
            <a:r>
              <a:rPr lang="en-US" dirty="0"/>
              <a:t>To give user permission on table</a:t>
            </a:r>
            <a:r>
              <a:rPr lang="ar-EG" dirty="0"/>
              <a:t> </a:t>
            </a:r>
            <a:r>
              <a:rPr lang="en-US" dirty="0"/>
              <a:t> [cont.]</a:t>
            </a:r>
          </a:p>
        </p:txBody>
      </p:sp>
      <p:pic>
        <p:nvPicPr>
          <p:cNvPr id="5" name="Content Placeholder 4">
            <a:extLst>
              <a:ext uri="{FF2B5EF4-FFF2-40B4-BE49-F238E27FC236}">
                <a16:creationId xmlns:a16="http://schemas.microsoft.com/office/drawing/2014/main" id="{550CAAA7-BA31-67FB-38D4-C051E6F45751}"/>
              </a:ext>
            </a:extLst>
          </p:cNvPr>
          <p:cNvPicPr>
            <a:picLocks noGrp="1" noChangeAspect="1"/>
          </p:cNvPicPr>
          <p:nvPr>
            <p:ph idx="1"/>
          </p:nvPr>
        </p:nvPicPr>
        <p:blipFill>
          <a:blip r:embed="rId2"/>
          <a:stretch>
            <a:fillRect/>
          </a:stretch>
        </p:blipFill>
        <p:spPr>
          <a:xfrm>
            <a:off x="0" y="495300"/>
            <a:ext cx="6127298" cy="5867400"/>
          </a:xfrm>
        </p:spPr>
      </p:pic>
      <p:sp>
        <p:nvSpPr>
          <p:cNvPr id="6" name="TextBox 5">
            <a:extLst>
              <a:ext uri="{FF2B5EF4-FFF2-40B4-BE49-F238E27FC236}">
                <a16:creationId xmlns:a16="http://schemas.microsoft.com/office/drawing/2014/main" id="{0C3C7284-9853-FEC1-20E0-BD7A6C7D66F1}"/>
              </a:ext>
            </a:extLst>
          </p:cNvPr>
          <p:cNvSpPr txBox="1"/>
          <p:nvPr/>
        </p:nvSpPr>
        <p:spPr>
          <a:xfrm>
            <a:off x="6320413" y="1949380"/>
            <a:ext cx="5767755" cy="646331"/>
          </a:xfrm>
          <a:prstGeom prst="rect">
            <a:avLst/>
          </a:prstGeom>
          <a:noFill/>
        </p:spPr>
        <p:txBody>
          <a:bodyPr wrap="square" rtlCol="0">
            <a:spAutoFit/>
          </a:bodyPr>
          <a:lstStyle/>
          <a:p>
            <a:r>
              <a:rPr lang="en-US" dirty="0"/>
              <a:t>After creating user, his server roles is public which means he does not have yet any permission    </a:t>
            </a:r>
          </a:p>
        </p:txBody>
      </p:sp>
    </p:spTree>
    <p:extLst>
      <p:ext uri="{BB962C8B-B14F-4D97-AF65-F5344CB8AC3E}">
        <p14:creationId xmlns:p14="http://schemas.microsoft.com/office/powerpoint/2010/main" val="276683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41527-4524-EF0D-397B-770F9D138ED6}"/>
              </a:ext>
            </a:extLst>
          </p:cNvPr>
          <p:cNvSpPr>
            <a:spLocks noGrp="1"/>
          </p:cNvSpPr>
          <p:nvPr>
            <p:ph idx="1"/>
          </p:nvPr>
        </p:nvSpPr>
        <p:spPr>
          <a:xfrm>
            <a:off x="838199" y="2120202"/>
            <a:ext cx="10737501" cy="4056761"/>
          </a:xfrm>
        </p:spPr>
        <p:txBody>
          <a:bodyPr>
            <a:normAutofit/>
          </a:bodyPr>
          <a:lstStyle/>
          <a:p>
            <a:pPr marL="0" indent="0">
              <a:buNone/>
            </a:pPr>
            <a:r>
              <a:rPr lang="en-US" sz="6000" dirty="0"/>
              <a:t>PART1: DB IN GENERAL </a:t>
            </a:r>
          </a:p>
        </p:txBody>
      </p:sp>
    </p:spTree>
    <p:extLst>
      <p:ext uri="{BB962C8B-B14F-4D97-AF65-F5344CB8AC3E}">
        <p14:creationId xmlns:p14="http://schemas.microsoft.com/office/powerpoint/2010/main" val="103506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5341-715A-0D26-9A11-6D02E54A6AA3}"/>
              </a:ext>
            </a:extLst>
          </p:cNvPr>
          <p:cNvSpPr>
            <a:spLocks noGrp="1"/>
          </p:cNvSpPr>
          <p:nvPr>
            <p:ph type="title"/>
          </p:nvPr>
        </p:nvSpPr>
        <p:spPr>
          <a:xfrm>
            <a:off x="838200" y="0"/>
            <a:ext cx="10515600" cy="519130"/>
          </a:xfrm>
        </p:spPr>
        <p:txBody>
          <a:bodyPr>
            <a:normAutofit fontScale="90000"/>
          </a:bodyPr>
          <a:lstStyle/>
          <a:p>
            <a:r>
              <a:rPr lang="en-US" dirty="0"/>
              <a:t>Admin</a:t>
            </a:r>
          </a:p>
        </p:txBody>
      </p:sp>
      <p:sp>
        <p:nvSpPr>
          <p:cNvPr id="3" name="Content Placeholder 2">
            <a:extLst>
              <a:ext uri="{FF2B5EF4-FFF2-40B4-BE49-F238E27FC236}">
                <a16:creationId xmlns:a16="http://schemas.microsoft.com/office/drawing/2014/main" id="{DD32A163-9885-8A59-B11C-D7441B62C980}"/>
              </a:ext>
            </a:extLst>
          </p:cNvPr>
          <p:cNvSpPr>
            <a:spLocks noGrp="1"/>
          </p:cNvSpPr>
          <p:nvPr>
            <p:ph idx="1"/>
          </p:nvPr>
        </p:nvSpPr>
        <p:spPr>
          <a:xfrm>
            <a:off x="838200" y="602901"/>
            <a:ext cx="10515600" cy="5574062"/>
          </a:xfrm>
        </p:spPr>
        <p:txBody>
          <a:bodyPr/>
          <a:lstStyle/>
          <a:p>
            <a:r>
              <a:rPr lang="en-US" dirty="0"/>
              <a:t>After creating The user of by default its server role is public</a:t>
            </a:r>
          </a:p>
          <a:p>
            <a:r>
              <a:rPr lang="en-US" dirty="0"/>
              <a:t>By default, we have 2 system admin at SQL Server</a:t>
            </a:r>
          </a:p>
          <a:p>
            <a:pPr lvl="1"/>
            <a:r>
              <a:rPr lang="en-US" dirty="0"/>
              <a:t>The first is windows user</a:t>
            </a:r>
          </a:p>
          <a:p>
            <a:pPr lvl="1"/>
            <a:r>
              <a:rPr lang="en-US" dirty="0"/>
              <a:t>sa used to connect to server remotely</a:t>
            </a:r>
          </a:p>
          <a:p>
            <a:pPr lvl="2"/>
            <a:r>
              <a:rPr lang="en-US" dirty="0"/>
              <a:t>Need to go to its property + status + enable login</a:t>
            </a:r>
          </a:p>
          <a:p>
            <a:endParaRPr lang="en-US" dirty="0"/>
          </a:p>
        </p:txBody>
      </p:sp>
    </p:spTree>
    <p:extLst>
      <p:ext uri="{BB962C8B-B14F-4D97-AF65-F5344CB8AC3E}">
        <p14:creationId xmlns:p14="http://schemas.microsoft.com/office/powerpoint/2010/main" val="262427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2429-4D1E-6A32-153B-A15323076843}"/>
              </a:ext>
            </a:extLst>
          </p:cNvPr>
          <p:cNvSpPr>
            <a:spLocks noGrp="1"/>
          </p:cNvSpPr>
          <p:nvPr>
            <p:ph type="title"/>
          </p:nvPr>
        </p:nvSpPr>
        <p:spPr/>
        <p:txBody>
          <a:bodyPr/>
          <a:lstStyle/>
          <a:p>
            <a:r>
              <a:rPr lang="en-US" dirty="0"/>
              <a:t>Transaction in SQL</a:t>
            </a:r>
          </a:p>
        </p:txBody>
      </p:sp>
      <p:pic>
        <p:nvPicPr>
          <p:cNvPr id="5" name="Content Placeholder 4">
            <a:extLst>
              <a:ext uri="{FF2B5EF4-FFF2-40B4-BE49-F238E27FC236}">
                <a16:creationId xmlns:a16="http://schemas.microsoft.com/office/drawing/2014/main" id="{BEBA3584-F177-377C-94EF-8D08B3073E0B}"/>
              </a:ext>
            </a:extLst>
          </p:cNvPr>
          <p:cNvPicPr>
            <a:picLocks noGrp="1" noChangeAspect="1"/>
          </p:cNvPicPr>
          <p:nvPr>
            <p:ph idx="1"/>
          </p:nvPr>
        </p:nvPicPr>
        <p:blipFill>
          <a:blip r:embed="rId2"/>
          <a:stretch>
            <a:fillRect/>
          </a:stretch>
        </p:blipFill>
        <p:spPr>
          <a:xfrm>
            <a:off x="2097436" y="2285172"/>
            <a:ext cx="6544146" cy="2273494"/>
          </a:xfrm>
        </p:spPr>
      </p:pic>
    </p:spTree>
    <p:extLst>
      <p:ext uri="{BB962C8B-B14F-4D97-AF65-F5344CB8AC3E}">
        <p14:creationId xmlns:p14="http://schemas.microsoft.com/office/powerpoint/2010/main" val="190619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D5E1-0DA6-B64F-DE7D-9247F522B896}"/>
              </a:ext>
            </a:extLst>
          </p:cNvPr>
          <p:cNvSpPr>
            <a:spLocks noGrp="1"/>
          </p:cNvSpPr>
          <p:nvPr>
            <p:ph type="title"/>
          </p:nvPr>
        </p:nvSpPr>
        <p:spPr>
          <a:xfrm>
            <a:off x="919119" y="45217"/>
            <a:ext cx="10353762" cy="777073"/>
          </a:xfrm>
        </p:spPr>
        <p:txBody>
          <a:bodyPr/>
          <a:lstStyle/>
          <a:p>
            <a:r>
              <a:rPr lang="en-US" dirty="0"/>
              <a:t>Metadata &amp; data </a:t>
            </a:r>
          </a:p>
        </p:txBody>
      </p:sp>
      <p:sp>
        <p:nvSpPr>
          <p:cNvPr id="3" name="Content Placeholder 2">
            <a:extLst>
              <a:ext uri="{FF2B5EF4-FFF2-40B4-BE49-F238E27FC236}">
                <a16:creationId xmlns:a16="http://schemas.microsoft.com/office/drawing/2014/main" id="{C01BCFA2-4078-FBC5-7DA5-061B59C85C4C}"/>
              </a:ext>
            </a:extLst>
          </p:cNvPr>
          <p:cNvSpPr>
            <a:spLocks noGrp="1"/>
          </p:cNvSpPr>
          <p:nvPr>
            <p:ph idx="1"/>
          </p:nvPr>
        </p:nvSpPr>
        <p:spPr>
          <a:xfrm>
            <a:off x="351692" y="924449"/>
            <a:ext cx="11555605" cy="5647174"/>
          </a:xfrm>
        </p:spPr>
        <p:txBody>
          <a:bodyPr>
            <a:normAutofit/>
          </a:bodyPr>
          <a:lstStyle/>
          <a:p>
            <a:r>
              <a:rPr lang="en-US" dirty="0"/>
              <a:t>Metadata in a database provides information about the database itself, such as the structure, constraints, and other attributes.</a:t>
            </a:r>
          </a:p>
          <a:p>
            <a:r>
              <a:rPr lang="en-US" dirty="0"/>
              <a:t>The metadata of for any table</a:t>
            </a:r>
          </a:p>
          <a:p>
            <a:pPr lvl="1"/>
            <a:r>
              <a:rPr lang="en-US" sz="2000" dirty="0"/>
              <a:t>Table Name</a:t>
            </a:r>
          </a:p>
          <a:p>
            <a:pPr lvl="1"/>
            <a:r>
              <a:rPr lang="en-US" sz="2000" dirty="0"/>
              <a:t>Columns Names, data types</a:t>
            </a:r>
          </a:p>
          <a:p>
            <a:pPr lvl="1"/>
            <a:r>
              <a:rPr lang="en-US" sz="2000" dirty="0"/>
              <a:t>Constraints</a:t>
            </a:r>
          </a:p>
          <a:p>
            <a:pPr lvl="1"/>
            <a:r>
              <a:rPr lang="en-US" sz="2000" dirty="0"/>
              <a:t>Relationships</a:t>
            </a:r>
          </a:p>
          <a:p>
            <a:r>
              <a:rPr lang="en-US" dirty="0"/>
              <a:t>Data: the values</a:t>
            </a:r>
          </a:p>
          <a:p>
            <a:r>
              <a:rPr lang="en-US" dirty="0"/>
              <a:t>The created DB consist of 2 files: </a:t>
            </a:r>
          </a:p>
          <a:p>
            <a:pPr lvl="1"/>
            <a:r>
              <a:rPr lang="en-US" sz="2000" dirty="0"/>
              <a:t>.</a:t>
            </a:r>
            <a:r>
              <a:rPr lang="en-US" sz="2000" dirty="0" err="1"/>
              <a:t>mdf</a:t>
            </a:r>
            <a:r>
              <a:rPr lang="en-US" sz="2000" dirty="0"/>
              <a:t>(master file)[ table, relations, data , metadata]</a:t>
            </a:r>
          </a:p>
          <a:p>
            <a:pPr lvl="1"/>
            <a:r>
              <a:rPr lang="en-US" sz="2000" dirty="0"/>
              <a:t>.</a:t>
            </a:r>
            <a:r>
              <a:rPr lang="en-US" sz="2000" dirty="0" err="1"/>
              <a:t>ldf</a:t>
            </a:r>
            <a:r>
              <a:rPr lang="en-US" sz="2000" dirty="0"/>
              <a:t>[log file (transaction </a:t>
            </a:r>
            <a:r>
              <a:rPr lang="en-US" sz="2000" dirty="0" err="1"/>
              <a:t>occured</a:t>
            </a:r>
            <a:r>
              <a:rPr lang="en-US" sz="2000" dirty="0"/>
              <a:t> on database)]</a:t>
            </a:r>
            <a:endParaRPr lang="en-US" dirty="0"/>
          </a:p>
        </p:txBody>
      </p:sp>
    </p:spTree>
    <p:extLst>
      <p:ext uri="{BB962C8B-B14F-4D97-AF65-F5344CB8AC3E}">
        <p14:creationId xmlns:p14="http://schemas.microsoft.com/office/powerpoint/2010/main" val="376875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D49C-EF34-F903-CE24-9C9AE84E7B1D}"/>
              </a:ext>
            </a:extLst>
          </p:cNvPr>
          <p:cNvSpPr>
            <a:spLocks noGrp="1"/>
          </p:cNvSpPr>
          <p:nvPr>
            <p:ph idx="1"/>
          </p:nvPr>
        </p:nvSpPr>
        <p:spPr>
          <a:xfrm>
            <a:off x="231112" y="1"/>
            <a:ext cx="11806813" cy="6702458"/>
          </a:xfrm>
        </p:spPr>
        <p:txBody>
          <a:bodyPr/>
          <a:lstStyle/>
          <a:p>
            <a:r>
              <a:rPr lang="en-US" b="1" dirty="0">
                <a:solidFill>
                  <a:srgbClr val="FF0000"/>
                </a:solidFill>
              </a:rPr>
              <a:t>ANSI SQL</a:t>
            </a:r>
            <a:r>
              <a:rPr lang="en-US" dirty="0"/>
              <a:t> (Structured Query Language): This is the standard version of SQL which defines a set of syntax, rules and commands that are used to interact with relational databases</a:t>
            </a:r>
          </a:p>
          <a:p>
            <a:pPr algn="r" rtl="1"/>
            <a:r>
              <a:rPr lang="ar-EG" dirty="0"/>
              <a:t>هو عبارة عن ال </a:t>
            </a:r>
            <a:r>
              <a:rPr lang="en-US" dirty="0"/>
              <a:t>standard</a:t>
            </a:r>
            <a:r>
              <a:rPr lang="ar-EG" dirty="0"/>
              <a:t> الخاصة بال </a:t>
            </a:r>
            <a:r>
              <a:rPr lang="en-US" dirty="0"/>
              <a:t>SQL</a:t>
            </a:r>
            <a:r>
              <a:rPr lang="ar-EG" dirty="0"/>
              <a:t> اللى متحدد فيها ال </a:t>
            </a:r>
            <a:r>
              <a:rPr lang="en-US" dirty="0"/>
              <a:t>rules </a:t>
            </a:r>
            <a:r>
              <a:rPr lang="ar-EG" dirty="0"/>
              <a:t> وال </a:t>
            </a:r>
            <a:r>
              <a:rPr lang="en-US" dirty="0"/>
              <a:t>syntax</a:t>
            </a:r>
            <a:r>
              <a:rPr lang="ar-EG" dirty="0"/>
              <a:t> وال </a:t>
            </a:r>
            <a:r>
              <a:rPr lang="en-US" dirty="0"/>
              <a:t>command </a:t>
            </a:r>
            <a:r>
              <a:rPr lang="ar-EG" dirty="0"/>
              <a:t> اللى من خلالها بنتعامل مع ال </a:t>
            </a:r>
            <a:r>
              <a:rPr lang="en-US" dirty="0"/>
              <a:t>relational databases</a:t>
            </a:r>
          </a:p>
          <a:p>
            <a:r>
              <a:rPr lang="en-US" dirty="0"/>
              <a:t>Microsoft transaction SQL, ORACLE PLSQL are specific implementations of ANSI SQL with additional features and extensions</a:t>
            </a:r>
          </a:p>
          <a:p>
            <a:r>
              <a:rPr lang="en-US" b="1" dirty="0">
                <a:solidFill>
                  <a:srgbClr val="FF0000"/>
                </a:solidFill>
              </a:rPr>
              <a:t>Categories of Microsoft  transact SQL Statements</a:t>
            </a:r>
            <a:endParaRPr lang="ar-EG" b="1" dirty="0">
              <a:solidFill>
                <a:srgbClr val="FF0000"/>
              </a:solidFill>
            </a:endParaRPr>
          </a:p>
          <a:p>
            <a:pPr lvl="1"/>
            <a:r>
              <a:rPr lang="en-US" dirty="0"/>
              <a:t>Data definition language   (DDL)     </a:t>
            </a:r>
            <a:r>
              <a:rPr lang="en-US" dirty="0">
                <a:sym typeface="Wingdings" panose="05000000000000000000" pitchFamily="2" charset="2"/>
              </a:rPr>
              <a:t></a:t>
            </a:r>
            <a:r>
              <a:rPr lang="en-US" dirty="0"/>
              <a:t> CREAT, ALTER, DROP, RENAME, TRUNCATE </a:t>
            </a:r>
          </a:p>
          <a:p>
            <a:pPr lvl="1"/>
            <a:r>
              <a:rPr lang="en-US" dirty="0"/>
              <a:t>Data manipulation language (DML) </a:t>
            </a:r>
            <a:r>
              <a:rPr lang="en-US" dirty="0">
                <a:sym typeface="Wingdings" panose="05000000000000000000" pitchFamily="2" charset="2"/>
              </a:rPr>
              <a:t></a:t>
            </a:r>
            <a:r>
              <a:rPr lang="en-US" dirty="0"/>
              <a:t> insert, update, delete, merge</a:t>
            </a:r>
          </a:p>
          <a:p>
            <a:pPr lvl="1"/>
            <a:r>
              <a:rPr lang="en-US" dirty="0"/>
              <a:t>Data retrieval command     (DRC)     </a:t>
            </a:r>
            <a:r>
              <a:rPr lang="en-US" dirty="0">
                <a:sym typeface="Wingdings" panose="05000000000000000000" pitchFamily="2" charset="2"/>
              </a:rPr>
              <a:t></a:t>
            </a:r>
            <a:r>
              <a:rPr lang="en-US" dirty="0"/>
              <a:t> select, JOIN, aggregate function</a:t>
            </a:r>
          </a:p>
          <a:p>
            <a:pPr lvl="1"/>
            <a:r>
              <a:rPr lang="en-US" dirty="0"/>
              <a:t>Data Control Language      (DCL)     </a:t>
            </a:r>
            <a:r>
              <a:rPr lang="en-US" dirty="0">
                <a:sym typeface="Wingdings" panose="05000000000000000000" pitchFamily="2" charset="2"/>
              </a:rPr>
              <a:t></a:t>
            </a:r>
            <a:r>
              <a:rPr lang="en-US" dirty="0"/>
              <a:t> make permissions for database, secure database</a:t>
            </a:r>
          </a:p>
          <a:p>
            <a:pPr lvl="1"/>
            <a:r>
              <a:rPr lang="en-US" dirty="0"/>
              <a:t>Data Query Language        (DQL)     </a:t>
            </a:r>
            <a:r>
              <a:rPr lang="en-US" dirty="0">
                <a:sym typeface="Wingdings" panose="05000000000000000000" pitchFamily="2" charset="2"/>
              </a:rPr>
              <a:t> </a:t>
            </a:r>
            <a:r>
              <a:rPr lang="en-US" dirty="0"/>
              <a:t> select statements</a:t>
            </a:r>
          </a:p>
          <a:p>
            <a:pPr lvl="1"/>
            <a:r>
              <a:rPr lang="en-US" dirty="0"/>
              <a:t>Transaction control Lang   (TCL)      </a:t>
            </a:r>
            <a:r>
              <a:rPr lang="en-US" dirty="0">
                <a:sym typeface="Wingdings" panose="05000000000000000000" pitchFamily="2" charset="2"/>
              </a:rPr>
              <a:t></a:t>
            </a:r>
            <a:r>
              <a:rPr lang="ar-EG" dirty="0">
                <a:sym typeface="Wingdings" panose="05000000000000000000" pitchFamily="2" charset="2"/>
              </a:rPr>
              <a:t> </a:t>
            </a:r>
            <a:r>
              <a:rPr lang="en-US" dirty="0"/>
              <a:t>begin Transact, Commit, Rollback.</a:t>
            </a:r>
          </a:p>
          <a:p>
            <a:endParaRPr lang="en-US" dirty="0"/>
          </a:p>
        </p:txBody>
      </p:sp>
    </p:spTree>
    <p:extLst>
      <p:ext uri="{BB962C8B-B14F-4D97-AF65-F5344CB8AC3E}">
        <p14:creationId xmlns:p14="http://schemas.microsoft.com/office/powerpoint/2010/main" val="23081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D96-6895-7E1E-BBBC-893B6808C863}"/>
              </a:ext>
            </a:extLst>
          </p:cNvPr>
          <p:cNvSpPr>
            <a:spLocks noGrp="1"/>
          </p:cNvSpPr>
          <p:nvPr>
            <p:ph type="title"/>
          </p:nvPr>
        </p:nvSpPr>
        <p:spPr>
          <a:xfrm>
            <a:off x="838200" y="0"/>
            <a:ext cx="10515600" cy="680720"/>
          </a:xfrm>
        </p:spPr>
        <p:txBody>
          <a:bodyPr>
            <a:normAutofit fontScale="90000"/>
          </a:bodyPr>
          <a:lstStyle/>
          <a:p>
            <a:r>
              <a:rPr lang="en-US" b="1" u="sng" dirty="0">
                <a:solidFill>
                  <a:srgbClr val="FF0000"/>
                </a:solidFill>
              </a:rPr>
              <a:t>Data Type</a:t>
            </a:r>
          </a:p>
        </p:txBody>
      </p:sp>
      <p:sp>
        <p:nvSpPr>
          <p:cNvPr id="3" name="Content Placeholder 2">
            <a:extLst>
              <a:ext uri="{FF2B5EF4-FFF2-40B4-BE49-F238E27FC236}">
                <a16:creationId xmlns:a16="http://schemas.microsoft.com/office/drawing/2014/main" id="{9326A78B-6858-530F-A4CE-D168AC618650}"/>
              </a:ext>
            </a:extLst>
          </p:cNvPr>
          <p:cNvSpPr>
            <a:spLocks noGrp="1"/>
          </p:cNvSpPr>
          <p:nvPr>
            <p:ph idx="1"/>
          </p:nvPr>
        </p:nvSpPr>
        <p:spPr>
          <a:xfrm>
            <a:off x="71120" y="843280"/>
            <a:ext cx="11978640" cy="6014719"/>
          </a:xfrm>
        </p:spPr>
        <p:txBody>
          <a:bodyPr>
            <a:normAutofit/>
          </a:bodyPr>
          <a:lstStyle/>
          <a:p>
            <a:r>
              <a:rPr lang="en-US" sz="2400" dirty="0"/>
              <a:t>numeric</a:t>
            </a:r>
          </a:p>
          <a:p>
            <a:pPr lvl="1"/>
            <a:r>
              <a:rPr lang="en-US" sz="2000" dirty="0"/>
              <a:t>bit               --&gt; </a:t>
            </a:r>
            <a:r>
              <a:rPr lang="en-US" sz="2000" dirty="0" err="1"/>
              <a:t>boolean</a:t>
            </a:r>
            <a:r>
              <a:rPr lang="en-US" sz="2000" dirty="0"/>
              <a:t> , 0:1 </a:t>
            </a:r>
          </a:p>
          <a:p>
            <a:pPr lvl="1"/>
            <a:r>
              <a:rPr lang="en-US" sz="2000" dirty="0" err="1"/>
              <a:t>tinyint</a:t>
            </a:r>
            <a:r>
              <a:rPr lang="en-US" sz="2000" dirty="0"/>
              <a:t>     --&gt; 1 byte</a:t>
            </a:r>
          </a:p>
          <a:p>
            <a:pPr lvl="1"/>
            <a:r>
              <a:rPr lang="en-US" sz="2000" dirty="0" err="1"/>
              <a:t>smallint</a:t>
            </a:r>
            <a:r>
              <a:rPr lang="en-US" sz="2000" dirty="0"/>
              <a:t>  --&gt; 2 bytes</a:t>
            </a:r>
          </a:p>
          <a:p>
            <a:pPr lvl="1"/>
            <a:r>
              <a:rPr lang="en-US" sz="2000" dirty="0"/>
              <a:t>int            --&gt; 4 bytes</a:t>
            </a:r>
          </a:p>
          <a:p>
            <a:pPr lvl="1"/>
            <a:r>
              <a:rPr lang="en-US" sz="2000" dirty="0" err="1"/>
              <a:t>bigint</a:t>
            </a:r>
            <a:r>
              <a:rPr lang="en-US" sz="2000" dirty="0"/>
              <a:t>      --&gt; 8 bytes</a:t>
            </a:r>
          </a:p>
          <a:p>
            <a:r>
              <a:rPr lang="en-US" sz="2400" dirty="0"/>
              <a:t>decimal DT</a:t>
            </a:r>
          </a:p>
          <a:p>
            <a:pPr lvl="1"/>
            <a:r>
              <a:rPr lang="en-US" sz="2000" dirty="0"/>
              <a:t>small money --&gt;  4 bytes , .0000    // 4 digits after decimal point</a:t>
            </a:r>
          </a:p>
          <a:p>
            <a:pPr lvl="1"/>
            <a:r>
              <a:rPr lang="en-US" sz="2000" dirty="0"/>
              <a:t>money       --&gt;  8 bytes , .0000    // 8 digits after decimal point</a:t>
            </a:r>
          </a:p>
          <a:p>
            <a:pPr lvl="1"/>
            <a:r>
              <a:rPr lang="en-US" sz="2000" dirty="0"/>
              <a:t>real             --&gt;  4 bytes , .0000000 // 7 digits after decimal point</a:t>
            </a:r>
          </a:p>
          <a:p>
            <a:pPr lvl="1"/>
            <a:r>
              <a:rPr lang="en-US" sz="2000" dirty="0"/>
              <a:t>float	   --&gt;  8 bytes ,          // 15 digits after decimal point</a:t>
            </a:r>
          </a:p>
          <a:p>
            <a:pPr lvl="1"/>
            <a:r>
              <a:rPr lang="en-US" sz="2000" dirty="0"/>
              <a:t>dec             --&gt;  dec(5,2) , number with 5 digits 2 of them can be a decimal point, 12251 valid , 125.21 valid</a:t>
            </a:r>
          </a:p>
        </p:txBody>
      </p:sp>
    </p:spTree>
    <p:extLst>
      <p:ext uri="{BB962C8B-B14F-4D97-AF65-F5344CB8AC3E}">
        <p14:creationId xmlns:p14="http://schemas.microsoft.com/office/powerpoint/2010/main" val="368615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456D-EE1D-15DA-1E44-7CCE6999BE8F}"/>
              </a:ext>
            </a:extLst>
          </p:cNvPr>
          <p:cNvSpPr>
            <a:spLocks noGrp="1"/>
          </p:cNvSpPr>
          <p:nvPr>
            <p:ph type="title"/>
          </p:nvPr>
        </p:nvSpPr>
        <p:spPr>
          <a:xfrm>
            <a:off x="838200" y="0"/>
            <a:ext cx="10515600" cy="823595"/>
          </a:xfrm>
        </p:spPr>
        <p:txBody>
          <a:bodyPr/>
          <a:lstStyle/>
          <a:p>
            <a:r>
              <a:rPr lang="en-US" dirty="0"/>
              <a:t>Data type (cont.)</a:t>
            </a:r>
          </a:p>
        </p:txBody>
      </p:sp>
      <p:sp>
        <p:nvSpPr>
          <p:cNvPr id="3" name="Content Placeholder 2">
            <a:extLst>
              <a:ext uri="{FF2B5EF4-FFF2-40B4-BE49-F238E27FC236}">
                <a16:creationId xmlns:a16="http://schemas.microsoft.com/office/drawing/2014/main" id="{E0938D47-BACF-F085-A260-E13BB6B68A63}"/>
              </a:ext>
            </a:extLst>
          </p:cNvPr>
          <p:cNvSpPr>
            <a:spLocks noGrp="1"/>
          </p:cNvSpPr>
          <p:nvPr>
            <p:ph idx="1"/>
          </p:nvPr>
        </p:nvSpPr>
        <p:spPr>
          <a:xfrm>
            <a:off x="172720" y="823594"/>
            <a:ext cx="11897360" cy="5790565"/>
          </a:xfrm>
        </p:spPr>
        <p:txBody>
          <a:bodyPr>
            <a:normAutofit/>
          </a:bodyPr>
          <a:lstStyle/>
          <a:p>
            <a:r>
              <a:rPr lang="en-US" sz="2000" dirty="0"/>
              <a:t>string DT</a:t>
            </a:r>
          </a:p>
          <a:p>
            <a:pPr lvl="1"/>
            <a:r>
              <a:rPr lang="en-US" sz="2000" dirty="0"/>
              <a:t>char(10)    //fixed length, it reserves the entire 10 bytes even the string takes 3 bytes , support English only</a:t>
            </a:r>
          </a:p>
          <a:p>
            <a:pPr lvl="1"/>
            <a:r>
              <a:rPr lang="en-US" sz="2000" dirty="0"/>
              <a:t>varchar(30)    // variable length string // it reserves based on the written , support English only</a:t>
            </a:r>
          </a:p>
          <a:p>
            <a:pPr lvl="1"/>
            <a:r>
              <a:rPr lang="en-US" sz="2000" dirty="0" err="1"/>
              <a:t>nchar</a:t>
            </a:r>
            <a:r>
              <a:rPr lang="en-US" sz="2000" dirty="0"/>
              <a:t>(10)      // support all language</a:t>
            </a:r>
          </a:p>
          <a:p>
            <a:pPr lvl="1"/>
            <a:r>
              <a:rPr lang="en-US" sz="2000" dirty="0" err="1"/>
              <a:t>nvarchar</a:t>
            </a:r>
            <a:r>
              <a:rPr lang="en-US" sz="2000" dirty="0"/>
              <a:t>(30)   // support all language</a:t>
            </a:r>
          </a:p>
          <a:p>
            <a:pPr lvl="1"/>
            <a:r>
              <a:rPr lang="en-US" sz="2000" dirty="0" err="1"/>
              <a:t>navarchar</a:t>
            </a:r>
            <a:r>
              <a:rPr lang="en-US" sz="2000" dirty="0"/>
              <a:t>(max) // for large data up to 2GB</a:t>
            </a:r>
          </a:p>
          <a:p>
            <a:pPr lvl="1"/>
            <a:r>
              <a:rPr lang="en-US" sz="2000" dirty="0"/>
              <a:t>text		  // up to 8000 Bytes,  exists for backward compatibility</a:t>
            </a:r>
          </a:p>
          <a:p>
            <a:pPr lvl="1"/>
            <a:r>
              <a:rPr lang="en-US" sz="2000" dirty="0" err="1"/>
              <a:t>ntext</a:t>
            </a: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21795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F5FA7-0695-D609-A859-C219B125CC4A}"/>
              </a:ext>
            </a:extLst>
          </p:cNvPr>
          <p:cNvSpPr>
            <a:spLocks noGrp="1"/>
          </p:cNvSpPr>
          <p:nvPr>
            <p:ph idx="1"/>
          </p:nvPr>
        </p:nvSpPr>
        <p:spPr>
          <a:xfrm>
            <a:off x="838200" y="2009670"/>
            <a:ext cx="10515600" cy="1517301"/>
          </a:xfrm>
        </p:spPr>
        <p:txBody>
          <a:bodyPr>
            <a:normAutofit/>
          </a:bodyPr>
          <a:lstStyle/>
          <a:p>
            <a:pPr marL="0" indent="0" algn="ctr">
              <a:buNone/>
            </a:pPr>
            <a:r>
              <a:rPr lang="en-US" sz="7200" b="1" dirty="0">
                <a:solidFill>
                  <a:srgbClr val="FF0000"/>
                </a:solidFill>
              </a:rPr>
              <a:t>Creating Database</a:t>
            </a:r>
          </a:p>
        </p:txBody>
      </p:sp>
    </p:spTree>
    <p:extLst>
      <p:ext uri="{BB962C8B-B14F-4D97-AF65-F5344CB8AC3E}">
        <p14:creationId xmlns:p14="http://schemas.microsoft.com/office/powerpoint/2010/main" val="296326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FB8-4521-EB59-ABF0-CB0E4315F24A}"/>
              </a:ext>
            </a:extLst>
          </p:cNvPr>
          <p:cNvSpPr>
            <a:spLocks noGrp="1"/>
          </p:cNvSpPr>
          <p:nvPr>
            <p:ph type="title"/>
          </p:nvPr>
        </p:nvSpPr>
        <p:spPr>
          <a:xfrm>
            <a:off x="361741" y="1"/>
            <a:ext cx="11830259" cy="844062"/>
          </a:xfrm>
        </p:spPr>
        <p:txBody>
          <a:bodyPr/>
          <a:lstStyle/>
          <a:p>
            <a:r>
              <a:rPr lang="en-US" dirty="0"/>
              <a:t>Create &amp; drop &amp; use database</a:t>
            </a:r>
          </a:p>
        </p:txBody>
      </p:sp>
      <p:sp>
        <p:nvSpPr>
          <p:cNvPr id="3" name="Content Placeholder 2">
            <a:extLst>
              <a:ext uri="{FF2B5EF4-FFF2-40B4-BE49-F238E27FC236}">
                <a16:creationId xmlns:a16="http://schemas.microsoft.com/office/drawing/2014/main" id="{428F165F-FA36-9629-69B6-6A4D04A4E259}"/>
              </a:ext>
            </a:extLst>
          </p:cNvPr>
          <p:cNvSpPr>
            <a:spLocks noGrp="1"/>
          </p:cNvSpPr>
          <p:nvPr>
            <p:ph idx="1"/>
          </p:nvPr>
        </p:nvSpPr>
        <p:spPr>
          <a:xfrm>
            <a:off x="361741" y="1235947"/>
            <a:ext cx="10992059" cy="4941016"/>
          </a:xfrm>
        </p:spPr>
        <p:txBody>
          <a:bodyPr>
            <a:normAutofit/>
          </a:bodyPr>
          <a:lstStyle/>
          <a:p>
            <a:r>
              <a:rPr lang="en-US" sz="2000" dirty="0">
                <a:solidFill>
                  <a:srgbClr val="0000FF"/>
                </a:solidFill>
                <a:latin typeface="Consolas" panose="020B0609020204030204" pitchFamily="49" charset="0"/>
              </a:rPr>
              <a:t>create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drop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database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use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sd</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71796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C27D-AED7-11A1-A540-936854F71B94}"/>
              </a:ext>
            </a:extLst>
          </p:cNvPr>
          <p:cNvSpPr>
            <a:spLocks noGrp="1"/>
          </p:cNvSpPr>
          <p:nvPr>
            <p:ph type="title"/>
          </p:nvPr>
        </p:nvSpPr>
        <p:spPr>
          <a:xfrm>
            <a:off x="838200" y="0"/>
            <a:ext cx="10515600" cy="622998"/>
          </a:xfrm>
        </p:spPr>
        <p:txBody>
          <a:bodyPr>
            <a:normAutofit fontScale="90000"/>
          </a:bodyPr>
          <a:lstStyle/>
          <a:p>
            <a:r>
              <a:rPr lang="en-US" b="1" dirty="0">
                <a:solidFill>
                  <a:srgbClr val="FF0000"/>
                </a:solidFill>
              </a:rPr>
              <a:t>Creating DB</a:t>
            </a:r>
          </a:p>
        </p:txBody>
      </p:sp>
      <p:sp>
        <p:nvSpPr>
          <p:cNvPr id="3" name="Content Placeholder 2">
            <a:extLst>
              <a:ext uri="{FF2B5EF4-FFF2-40B4-BE49-F238E27FC236}">
                <a16:creationId xmlns:a16="http://schemas.microsoft.com/office/drawing/2014/main" id="{40B11409-5ADF-3854-C794-BF7053EC182B}"/>
              </a:ext>
            </a:extLst>
          </p:cNvPr>
          <p:cNvSpPr>
            <a:spLocks noGrp="1"/>
          </p:cNvSpPr>
          <p:nvPr>
            <p:ph idx="1"/>
          </p:nvPr>
        </p:nvSpPr>
        <p:spPr>
          <a:xfrm>
            <a:off x="0" y="622998"/>
            <a:ext cx="12191999" cy="6089301"/>
          </a:xfrm>
        </p:spPr>
        <p:txBody>
          <a:bodyPr>
            <a:normAutofit/>
          </a:bodyPr>
          <a:lstStyle/>
          <a:p>
            <a:r>
              <a:rPr lang="en-US" dirty="0"/>
              <a:t>Database has 2 representation</a:t>
            </a:r>
          </a:p>
          <a:p>
            <a:r>
              <a:rPr lang="en-US" dirty="0"/>
              <a:t>1. </a:t>
            </a:r>
            <a:r>
              <a:rPr lang="en-US" b="1" dirty="0">
                <a:solidFill>
                  <a:srgbClr val="FF0000"/>
                </a:solidFill>
              </a:rPr>
              <a:t>physical representation</a:t>
            </a:r>
          </a:p>
          <a:p>
            <a:pPr lvl="1"/>
            <a:r>
              <a:rPr lang="en-US" dirty="0"/>
              <a:t>MDF (master data file)</a:t>
            </a:r>
          </a:p>
          <a:p>
            <a:pPr lvl="1"/>
            <a:r>
              <a:rPr lang="en-US" dirty="0"/>
              <a:t>LDF (Log data file)</a:t>
            </a:r>
          </a:p>
          <a:p>
            <a:pPr lvl="1"/>
            <a:r>
              <a:rPr lang="en-US" dirty="0"/>
              <a:t>NDF (secondary data file)</a:t>
            </a:r>
          </a:p>
          <a:p>
            <a:r>
              <a:rPr lang="en-US" dirty="0"/>
              <a:t>2. </a:t>
            </a:r>
            <a:r>
              <a:rPr lang="en-US" b="1" dirty="0">
                <a:solidFill>
                  <a:srgbClr val="FF0000"/>
                </a:solidFill>
              </a:rPr>
              <a:t>logical representation</a:t>
            </a:r>
          </a:p>
          <a:p>
            <a:pPr lvl="1"/>
            <a:r>
              <a:rPr lang="en-US" dirty="0"/>
              <a:t>Primary file group</a:t>
            </a:r>
          </a:p>
          <a:p>
            <a:pPr lvl="1"/>
            <a:r>
              <a:rPr lang="en-US" dirty="0"/>
              <a:t>File group1, file group2, ….</a:t>
            </a:r>
          </a:p>
        </p:txBody>
      </p:sp>
      <p:pic>
        <p:nvPicPr>
          <p:cNvPr id="5" name="Picture 4">
            <a:extLst>
              <a:ext uri="{FF2B5EF4-FFF2-40B4-BE49-F238E27FC236}">
                <a16:creationId xmlns:a16="http://schemas.microsoft.com/office/drawing/2014/main" id="{5133A59B-7B37-D0E5-127B-56975F3A51E0}"/>
              </a:ext>
            </a:extLst>
          </p:cNvPr>
          <p:cNvPicPr>
            <a:picLocks noChangeAspect="1"/>
          </p:cNvPicPr>
          <p:nvPr/>
        </p:nvPicPr>
        <p:blipFill>
          <a:blip r:embed="rId2"/>
          <a:stretch>
            <a:fillRect/>
          </a:stretch>
        </p:blipFill>
        <p:spPr>
          <a:xfrm>
            <a:off x="5114611" y="622998"/>
            <a:ext cx="6903218" cy="4190163"/>
          </a:xfrm>
          <a:prstGeom prst="rect">
            <a:avLst/>
          </a:prstGeom>
        </p:spPr>
      </p:pic>
    </p:spTree>
    <p:extLst>
      <p:ext uri="{BB962C8B-B14F-4D97-AF65-F5344CB8AC3E}">
        <p14:creationId xmlns:p14="http://schemas.microsoft.com/office/powerpoint/2010/main" val="401418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4630-1212-1461-4522-D8466A27BB53}"/>
              </a:ext>
            </a:extLst>
          </p:cNvPr>
          <p:cNvSpPr>
            <a:spLocks noGrp="1"/>
          </p:cNvSpPr>
          <p:nvPr>
            <p:ph type="title"/>
          </p:nvPr>
        </p:nvSpPr>
        <p:spPr>
          <a:xfrm>
            <a:off x="838200" y="0"/>
            <a:ext cx="10515600" cy="488985"/>
          </a:xfrm>
        </p:spPr>
        <p:txBody>
          <a:bodyPr>
            <a:normAutofit fontScale="90000"/>
          </a:bodyPr>
          <a:lstStyle/>
          <a:p>
            <a:r>
              <a:rPr lang="en-US" sz="4800" b="1" dirty="0">
                <a:solidFill>
                  <a:srgbClr val="FF0000"/>
                </a:solidFill>
              </a:rPr>
              <a:t>MDF </a:t>
            </a:r>
          </a:p>
        </p:txBody>
      </p:sp>
      <p:sp>
        <p:nvSpPr>
          <p:cNvPr id="3" name="Content Placeholder 2">
            <a:extLst>
              <a:ext uri="{FF2B5EF4-FFF2-40B4-BE49-F238E27FC236}">
                <a16:creationId xmlns:a16="http://schemas.microsoft.com/office/drawing/2014/main" id="{FA6AA981-B089-08B5-121F-C20A8522BD52}"/>
              </a:ext>
            </a:extLst>
          </p:cNvPr>
          <p:cNvSpPr>
            <a:spLocks noGrp="1"/>
          </p:cNvSpPr>
          <p:nvPr>
            <p:ph idx="1"/>
          </p:nvPr>
        </p:nvSpPr>
        <p:spPr>
          <a:xfrm>
            <a:off x="221063" y="488985"/>
            <a:ext cx="11816861" cy="6062540"/>
          </a:xfrm>
        </p:spPr>
        <p:txBody>
          <a:bodyPr>
            <a:normAutofit/>
          </a:bodyPr>
          <a:lstStyle/>
          <a:p>
            <a:r>
              <a:rPr lang="en-US" sz="2200" dirty="0"/>
              <a:t>Stands for master data file</a:t>
            </a:r>
          </a:p>
          <a:p>
            <a:r>
              <a:rPr lang="en-US" sz="2200" dirty="0"/>
              <a:t>Every database has exactly one MDF file</a:t>
            </a:r>
          </a:p>
          <a:p>
            <a:r>
              <a:rPr lang="en-US" sz="2200" dirty="0"/>
              <a:t>It contains the actual data of database</a:t>
            </a:r>
          </a:p>
          <a:p>
            <a:r>
              <a:rPr lang="en-US" sz="2200" dirty="0"/>
              <a:t>It contains the Schema of database</a:t>
            </a:r>
          </a:p>
          <a:p>
            <a:pPr lvl="1"/>
            <a:r>
              <a:rPr lang="en-US" sz="1800" dirty="0"/>
              <a:t>Table structure</a:t>
            </a:r>
          </a:p>
          <a:p>
            <a:pPr lvl="1"/>
            <a:r>
              <a:rPr lang="en-US" sz="1800" dirty="0"/>
              <a:t>Constraints like primary keys, foreign keys, unique constraints, and check constraints</a:t>
            </a:r>
          </a:p>
          <a:p>
            <a:pPr lvl="1"/>
            <a:r>
              <a:rPr lang="en-US" sz="1800" dirty="0"/>
              <a:t>Views</a:t>
            </a:r>
          </a:p>
          <a:p>
            <a:pPr lvl="1"/>
            <a:r>
              <a:rPr lang="en-US" sz="1800" dirty="0"/>
              <a:t>Indexes</a:t>
            </a:r>
          </a:p>
          <a:p>
            <a:pPr lvl="1"/>
            <a:r>
              <a:rPr lang="en-US" sz="1800" dirty="0"/>
              <a:t>stored procedures, functions</a:t>
            </a:r>
          </a:p>
          <a:p>
            <a:pPr lvl="1"/>
            <a:r>
              <a:rPr lang="en-US" sz="1800" dirty="0"/>
              <a:t>relationship</a:t>
            </a:r>
          </a:p>
          <a:p>
            <a:r>
              <a:rPr lang="en-US" sz="2200" dirty="0"/>
              <a:t>It contains the metadata of database</a:t>
            </a:r>
          </a:p>
          <a:p>
            <a:pPr lvl="1"/>
            <a:r>
              <a:rPr lang="en-US" sz="2200" dirty="0"/>
              <a:t>descriptive information about the schema</a:t>
            </a:r>
          </a:p>
          <a:p>
            <a:endParaRPr lang="en-US" sz="2200" dirty="0"/>
          </a:p>
          <a:p>
            <a:r>
              <a:rPr lang="en-US" sz="2200" b="1" dirty="0">
                <a:solidFill>
                  <a:srgbClr val="FF0000"/>
                </a:solidFill>
              </a:rPr>
              <a:t>sys</a:t>
            </a:r>
            <a:r>
              <a:rPr lang="en-US" sz="2200" dirty="0"/>
              <a:t> object at SQL is the object that you can use to access and query on metadata</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FF00"/>
                </a:solidFill>
                <a:latin typeface="Consolas" panose="020B0609020204030204" pitchFamily="49" charset="0"/>
              </a:rPr>
              <a:t>tables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2200" dirty="0"/>
          </a:p>
        </p:txBody>
      </p:sp>
    </p:spTree>
    <p:extLst>
      <p:ext uri="{BB962C8B-B14F-4D97-AF65-F5344CB8AC3E}">
        <p14:creationId xmlns:p14="http://schemas.microsoft.com/office/powerpoint/2010/main" val="105395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A3F-C81B-1A3F-1E5B-E013BF7EC200}"/>
              </a:ext>
            </a:extLst>
          </p:cNvPr>
          <p:cNvSpPr>
            <a:spLocks noGrp="1"/>
          </p:cNvSpPr>
          <p:nvPr>
            <p:ph type="title"/>
          </p:nvPr>
        </p:nvSpPr>
        <p:spPr>
          <a:xfrm>
            <a:off x="919119" y="0"/>
            <a:ext cx="10353762" cy="606251"/>
          </a:xfrm>
        </p:spPr>
        <p:txBody>
          <a:bodyPr>
            <a:normAutofit fontScale="90000"/>
          </a:bodyPr>
          <a:lstStyle/>
          <a:p>
            <a:r>
              <a:rPr lang="en-US" dirty="0"/>
              <a:t>DB Life Cycle</a:t>
            </a:r>
          </a:p>
        </p:txBody>
      </p:sp>
      <p:sp>
        <p:nvSpPr>
          <p:cNvPr id="3" name="Content Placeholder 2">
            <a:extLst>
              <a:ext uri="{FF2B5EF4-FFF2-40B4-BE49-F238E27FC236}">
                <a16:creationId xmlns:a16="http://schemas.microsoft.com/office/drawing/2014/main" id="{6B569BC2-A079-2FDC-147D-ED9E3BCF3A8E}"/>
              </a:ext>
            </a:extLst>
          </p:cNvPr>
          <p:cNvSpPr>
            <a:spLocks noGrp="1"/>
          </p:cNvSpPr>
          <p:nvPr>
            <p:ph idx="1"/>
          </p:nvPr>
        </p:nvSpPr>
        <p:spPr>
          <a:xfrm>
            <a:off x="291402" y="606251"/>
            <a:ext cx="11686233" cy="6106048"/>
          </a:xfrm>
        </p:spPr>
        <p:txBody>
          <a:bodyPr>
            <a:normAutofit lnSpcReduction="10000"/>
          </a:bodyPr>
          <a:lstStyle/>
          <a:p>
            <a:pPr marL="341313" indent="-280988">
              <a:buFont typeface="+mj-lt"/>
              <a:buAutoNum type="arabicPeriod"/>
            </a:pPr>
            <a:r>
              <a:rPr lang="en-US" dirty="0">
                <a:sym typeface="Wingdings" panose="05000000000000000000" pitchFamily="2" charset="2"/>
              </a:rPr>
              <a:t>make </a:t>
            </a:r>
            <a:r>
              <a:rPr lang="en-US" b="1" dirty="0">
                <a:solidFill>
                  <a:srgbClr val="FF0000"/>
                </a:solidFill>
                <a:sym typeface="Wingdings" panose="05000000000000000000" pitchFamily="2" charset="2"/>
              </a:rPr>
              <a:t>requirement</a:t>
            </a:r>
            <a:r>
              <a:rPr lang="en-US" dirty="0">
                <a:sym typeface="Wingdings" panose="05000000000000000000" pitchFamily="2" charset="2"/>
              </a:rPr>
              <a:t> doc    				[System analysis]</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design</a:t>
            </a:r>
            <a:r>
              <a:rPr lang="en-US" dirty="0">
                <a:sym typeface="Wingdings" panose="05000000000000000000" pitchFamily="2" charset="2"/>
              </a:rPr>
              <a:t>  ERD					[DB Designer]</a:t>
            </a:r>
          </a:p>
          <a:p>
            <a:pPr marL="341313" indent="-280988">
              <a:buFont typeface="+mj-lt"/>
              <a:buAutoNum type="arabicPeriod"/>
            </a:pPr>
            <a:r>
              <a:rPr lang="en-US" b="1" dirty="0">
                <a:solidFill>
                  <a:srgbClr val="FF0000"/>
                </a:solidFill>
                <a:sym typeface="Wingdings" panose="05000000000000000000" pitchFamily="2" charset="2"/>
              </a:rPr>
              <a:t>Mapping</a:t>
            </a:r>
            <a:r>
              <a:rPr lang="en-US" dirty="0">
                <a:sym typeface="Wingdings" panose="05000000000000000000" pitchFamily="2" charset="2"/>
              </a:rPr>
              <a:t>: DB Schema					[DB Designer]</a:t>
            </a:r>
          </a:p>
          <a:p>
            <a:pPr marL="341313" indent="-280988">
              <a:buFont typeface="+mj-lt"/>
              <a:buAutoNum type="arabicPeriod"/>
            </a:pPr>
            <a:r>
              <a:rPr lang="en-US" dirty="0">
                <a:sym typeface="Wingdings" panose="05000000000000000000" pitchFamily="2" charset="2"/>
              </a:rPr>
              <a:t>DB </a:t>
            </a:r>
            <a:r>
              <a:rPr lang="en-US" b="1" dirty="0">
                <a:solidFill>
                  <a:srgbClr val="FF0000"/>
                </a:solidFill>
                <a:sym typeface="Wingdings" panose="05000000000000000000" pitchFamily="2" charset="2"/>
              </a:rPr>
              <a:t>implementation</a:t>
            </a:r>
            <a:r>
              <a:rPr lang="en-US" dirty="0">
                <a:sym typeface="Wingdings" panose="05000000000000000000" pitchFamily="2" charset="2"/>
              </a:rPr>
              <a:t> to create Physical DB		[DB Developer]</a:t>
            </a:r>
          </a:p>
          <a:p>
            <a:pPr marL="341313" indent="-280988">
              <a:buFont typeface="+mj-lt"/>
              <a:buAutoNum type="arabicPeriod"/>
            </a:pPr>
            <a:r>
              <a:rPr lang="en-US" b="1" dirty="0">
                <a:solidFill>
                  <a:srgbClr val="FF0000"/>
                </a:solidFill>
              </a:rPr>
              <a:t>Testing</a:t>
            </a:r>
            <a:endParaRPr lang="en-US" b="1" dirty="0">
              <a:solidFill>
                <a:srgbClr val="FF0000"/>
              </a:solidFill>
              <a:sym typeface="Wingdings" panose="05000000000000000000" pitchFamily="2" charset="2"/>
            </a:endParaRPr>
          </a:p>
          <a:p>
            <a:endParaRPr lang="en-US" dirty="0"/>
          </a:p>
          <a:p>
            <a:r>
              <a:rPr lang="en-US" dirty="0"/>
              <a:t>Software development life cycle</a:t>
            </a:r>
          </a:p>
          <a:p>
            <a:pPr lvl="1"/>
            <a:r>
              <a:rPr lang="en-US" dirty="0"/>
              <a:t>Requirement Gathering: determine requirement specifications and get them approved by stakeholders</a:t>
            </a:r>
          </a:p>
          <a:p>
            <a:pPr lvl="1"/>
            <a:r>
              <a:rPr lang="en-US" dirty="0"/>
              <a:t>System Design: Determine DB Provider, Design DB, Design User interface, system Architecture</a:t>
            </a:r>
          </a:p>
          <a:p>
            <a:pPr lvl="1"/>
            <a:r>
              <a:rPr lang="en-US" dirty="0"/>
              <a:t>Implementation: ( Convert design specifications into source code )</a:t>
            </a:r>
          </a:p>
          <a:p>
            <a:pPr lvl="1"/>
            <a:r>
              <a:rPr lang="en-US" dirty="0"/>
              <a:t>Testing</a:t>
            </a:r>
          </a:p>
          <a:p>
            <a:pPr lvl="1"/>
            <a:r>
              <a:rPr lang="en-US" dirty="0"/>
              <a:t>Deployment</a:t>
            </a:r>
          </a:p>
          <a:p>
            <a:pPr lvl="1"/>
            <a:r>
              <a:rPr lang="en-US" dirty="0"/>
              <a:t>Maintenance </a:t>
            </a:r>
          </a:p>
          <a:p>
            <a:endParaRPr lang="en-US" dirty="0"/>
          </a:p>
          <a:p>
            <a:endParaRPr lang="en-US" dirty="0"/>
          </a:p>
        </p:txBody>
      </p:sp>
    </p:spTree>
    <p:extLst>
      <p:ext uri="{BB962C8B-B14F-4D97-AF65-F5344CB8AC3E}">
        <p14:creationId xmlns:p14="http://schemas.microsoft.com/office/powerpoint/2010/main" val="76183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3F1-6F77-F321-AA71-E99EE362C984}"/>
              </a:ext>
            </a:extLst>
          </p:cNvPr>
          <p:cNvSpPr>
            <a:spLocks noGrp="1"/>
          </p:cNvSpPr>
          <p:nvPr>
            <p:ph type="title"/>
          </p:nvPr>
        </p:nvSpPr>
        <p:spPr>
          <a:xfrm>
            <a:off x="838200" y="0"/>
            <a:ext cx="10515600" cy="522514"/>
          </a:xfrm>
        </p:spPr>
        <p:txBody>
          <a:bodyPr>
            <a:normAutofit fontScale="90000"/>
          </a:bodyPr>
          <a:lstStyle/>
          <a:p>
            <a:r>
              <a:rPr lang="en-US" b="1" dirty="0">
                <a:solidFill>
                  <a:srgbClr val="FF0000"/>
                </a:solidFill>
              </a:rPr>
              <a:t>LDF</a:t>
            </a:r>
          </a:p>
        </p:txBody>
      </p:sp>
      <p:sp>
        <p:nvSpPr>
          <p:cNvPr id="3" name="Content Placeholder 2">
            <a:extLst>
              <a:ext uri="{FF2B5EF4-FFF2-40B4-BE49-F238E27FC236}">
                <a16:creationId xmlns:a16="http://schemas.microsoft.com/office/drawing/2014/main" id="{DB1464F4-D88B-F7A5-7182-190139CC1500}"/>
              </a:ext>
            </a:extLst>
          </p:cNvPr>
          <p:cNvSpPr>
            <a:spLocks noGrp="1"/>
          </p:cNvSpPr>
          <p:nvPr>
            <p:ph idx="1"/>
          </p:nvPr>
        </p:nvSpPr>
        <p:spPr>
          <a:xfrm>
            <a:off x="432079" y="522514"/>
            <a:ext cx="11344589" cy="5654449"/>
          </a:xfrm>
        </p:spPr>
        <p:txBody>
          <a:bodyPr/>
          <a:lstStyle/>
          <a:p>
            <a:r>
              <a:rPr lang="en-US" sz="2200" dirty="0"/>
              <a:t>Stands for log data file</a:t>
            </a:r>
          </a:p>
          <a:p>
            <a:r>
              <a:rPr lang="en-US" sz="2200" dirty="0"/>
              <a:t>Every database has at least one LDF</a:t>
            </a:r>
          </a:p>
          <a:p>
            <a:r>
              <a:rPr lang="en-US" sz="2200" dirty="0"/>
              <a:t>records all transactions and changes made to the database.</a:t>
            </a:r>
          </a:p>
          <a:p>
            <a:r>
              <a:rPr lang="en-US" sz="2200" dirty="0"/>
              <a:t>used during </a:t>
            </a:r>
            <a:r>
              <a:rPr lang="en-US" sz="2200" b="1" dirty="0">
                <a:solidFill>
                  <a:srgbClr val="FF0000"/>
                </a:solidFill>
              </a:rPr>
              <a:t>database recovery </a:t>
            </a:r>
            <a:r>
              <a:rPr lang="en-US" sz="2200" dirty="0"/>
              <a:t>operations</a:t>
            </a:r>
          </a:p>
          <a:p>
            <a:r>
              <a:rPr lang="en-US" sz="2200" dirty="0"/>
              <a:t>During a restore operation, SQL Server uses the log file to replay transactions, ensuring that the database is brought back to the exact state it was in before a failure occurred.</a:t>
            </a:r>
          </a:p>
          <a:p>
            <a:r>
              <a:rPr lang="en-US" sz="2200" dirty="0"/>
              <a:t>Used to Rollback and Rollforward:</a:t>
            </a:r>
          </a:p>
        </p:txBody>
      </p:sp>
    </p:spTree>
    <p:extLst>
      <p:ext uri="{BB962C8B-B14F-4D97-AF65-F5344CB8AC3E}">
        <p14:creationId xmlns:p14="http://schemas.microsoft.com/office/powerpoint/2010/main" val="159559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27F6-A5FE-B666-B525-5A5B427BF9CE}"/>
              </a:ext>
            </a:extLst>
          </p:cNvPr>
          <p:cNvSpPr>
            <a:spLocks noGrp="1"/>
          </p:cNvSpPr>
          <p:nvPr>
            <p:ph type="title"/>
          </p:nvPr>
        </p:nvSpPr>
        <p:spPr>
          <a:xfrm>
            <a:off x="838200" y="61425"/>
            <a:ext cx="10515600" cy="440994"/>
          </a:xfrm>
        </p:spPr>
        <p:txBody>
          <a:bodyPr>
            <a:normAutofit fontScale="90000"/>
          </a:bodyPr>
          <a:lstStyle/>
          <a:p>
            <a:r>
              <a:rPr lang="en-US" b="1" dirty="0">
                <a:solidFill>
                  <a:srgbClr val="FF0000"/>
                </a:solidFill>
              </a:rPr>
              <a:t>NDF</a:t>
            </a:r>
          </a:p>
        </p:txBody>
      </p:sp>
      <p:sp>
        <p:nvSpPr>
          <p:cNvPr id="3" name="Content Placeholder 2">
            <a:extLst>
              <a:ext uri="{FF2B5EF4-FFF2-40B4-BE49-F238E27FC236}">
                <a16:creationId xmlns:a16="http://schemas.microsoft.com/office/drawing/2014/main" id="{4EE601F8-047B-B146-14F5-7591674F33AC}"/>
              </a:ext>
            </a:extLst>
          </p:cNvPr>
          <p:cNvSpPr>
            <a:spLocks noGrp="1"/>
          </p:cNvSpPr>
          <p:nvPr>
            <p:ph idx="1"/>
          </p:nvPr>
        </p:nvSpPr>
        <p:spPr>
          <a:xfrm>
            <a:off x="150725" y="502420"/>
            <a:ext cx="11967586" cy="6355580"/>
          </a:xfrm>
        </p:spPr>
        <p:txBody>
          <a:bodyPr>
            <a:normAutofit fontScale="92500" lnSpcReduction="20000"/>
          </a:bodyPr>
          <a:lstStyle/>
          <a:p>
            <a:pPr>
              <a:lnSpc>
                <a:spcPct val="150000"/>
              </a:lnSpc>
            </a:pPr>
            <a:r>
              <a:rPr lang="en-US" sz="2200" dirty="0"/>
              <a:t>Stands for Secondary Data File</a:t>
            </a:r>
          </a:p>
          <a:p>
            <a:pPr>
              <a:lnSpc>
                <a:spcPct val="150000"/>
              </a:lnSpc>
            </a:pPr>
            <a:r>
              <a:rPr lang="en-US" sz="2200" dirty="0"/>
              <a:t>A database can have zero, one, or multiple secondary data files</a:t>
            </a:r>
          </a:p>
          <a:p>
            <a:pPr>
              <a:lnSpc>
                <a:spcPct val="150000"/>
              </a:lnSpc>
            </a:pPr>
            <a:r>
              <a:rPr lang="en-US" sz="2200" dirty="0"/>
              <a:t>They are used to store data across multiple files, what is that help for </a:t>
            </a:r>
            <a:r>
              <a:rPr lang="en-US" sz="2200" b="1" dirty="0">
                <a:solidFill>
                  <a:srgbClr val="FF0000"/>
                </a:solidFill>
              </a:rPr>
              <a:t>??? Parallel Operations</a:t>
            </a:r>
            <a:r>
              <a:rPr lang="en-US" sz="2200" dirty="0"/>
              <a:t>: SQL Server can perform parallel operations across multiple files which increase performance</a:t>
            </a:r>
          </a:p>
          <a:p>
            <a:pPr>
              <a:lnSpc>
                <a:spcPct val="150000"/>
              </a:lnSpc>
            </a:pPr>
            <a:r>
              <a:rPr lang="en-US" sz="2200" dirty="0"/>
              <a:t>If you have only MDF file without NDF files and a bad sector arises on the MDF that contains all tables, the entire database can become corrupted</a:t>
            </a:r>
          </a:p>
          <a:p>
            <a:pPr>
              <a:lnSpc>
                <a:spcPct val="150000"/>
              </a:lnSpc>
            </a:pPr>
            <a:r>
              <a:rPr lang="en-US" sz="2200" dirty="0"/>
              <a:t>You can place NDF files on different physical drives which is useful when Provided these files on the same network storage , what is that help for </a:t>
            </a:r>
            <a:r>
              <a:rPr lang="en-US" sz="2200" b="1" dirty="0">
                <a:solidFill>
                  <a:srgbClr val="FF0000"/>
                </a:solidFill>
              </a:rPr>
              <a:t>??? Parallel Operations</a:t>
            </a:r>
            <a:r>
              <a:rPr lang="en-US" sz="2200" dirty="0"/>
              <a:t>: SQL Server can perform parallel operations across multiple drivers which speed up database operations</a:t>
            </a:r>
            <a:endParaRPr lang="ar-EG" sz="2200" dirty="0"/>
          </a:p>
          <a:p>
            <a:pPr>
              <a:lnSpc>
                <a:spcPct val="150000"/>
              </a:lnSpc>
            </a:pPr>
            <a:r>
              <a:rPr lang="en-US" sz="2200" dirty="0"/>
              <a:t>SQL Server uses an internal mechanism to determine which file contains the data for a given query. It doesn’t care which physical drive the file is on.</a:t>
            </a:r>
          </a:p>
          <a:p>
            <a:pPr>
              <a:lnSpc>
                <a:spcPct val="150000"/>
              </a:lnSpc>
            </a:pPr>
            <a:r>
              <a:rPr lang="en-US" sz="2200" dirty="0"/>
              <a:t>Due to above reasons the NDF Improve database loading and performance especially for large databases.</a:t>
            </a:r>
            <a:endParaRPr lang="ar-EG" sz="2200" dirty="0"/>
          </a:p>
          <a:p>
            <a:pPr>
              <a:lnSpc>
                <a:spcPct val="150000"/>
              </a:lnSpc>
            </a:pPr>
            <a:r>
              <a:rPr lang="en-US" sz="2200" dirty="0"/>
              <a:t>each NDF file can be associated with a filegroup in SQL Server</a:t>
            </a:r>
          </a:p>
        </p:txBody>
      </p:sp>
    </p:spTree>
    <p:extLst>
      <p:ext uri="{BB962C8B-B14F-4D97-AF65-F5344CB8AC3E}">
        <p14:creationId xmlns:p14="http://schemas.microsoft.com/office/powerpoint/2010/main" val="11193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F19A-D6CD-D0C2-3FA5-E2DB7128BB8F}"/>
              </a:ext>
            </a:extLst>
          </p:cNvPr>
          <p:cNvSpPr>
            <a:spLocks noGrp="1"/>
          </p:cNvSpPr>
          <p:nvPr>
            <p:ph type="title"/>
          </p:nvPr>
        </p:nvSpPr>
        <p:spPr>
          <a:xfrm>
            <a:off x="838200" y="21230"/>
            <a:ext cx="10515600" cy="659807"/>
          </a:xfrm>
        </p:spPr>
        <p:txBody>
          <a:bodyPr>
            <a:normAutofit fontScale="90000"/>
          </a:bodyPr>
          <a:lstStyle/>
          <a:p>
            <a:r>
              <a:rPr lang="en-US" dirty="0"/>
              <a:t>File group</a:t>
            </a:r>
          </a:p>
        </p:txBody>
      </p:sp>
      <p:sp>
        <p:nvSpPr>
          <p:cNvPr id="3" name="Content Placeholder 2">
            <a:extLst>
              <a:ext uri="{FF2B5EF4-FFF2-40B4-BE49-F238E27FC236}">
                <a16:creationId xmlns:a16="http://schemas.microsoft.com/office/drawing/2014/main" id="{FCB229D4-C68C-0ACF-46F5-C270FECD26B4}"/>
              </a:ext>
            </a:extLst>
          </p:cNvPr>
          <p:cNvSpPr>
            <a:spLocks noGrp="1"/>
          </p:cNvSpPr>
          <p:nvPr>
            <p:ph idx="1"/>
          </p:nvPr>
        </p:nvSpPr>
        <p:spPr>
          <a:xfrm>
            <a:off x="341643" y="681037"/>
            <a:ext cx="11686233" cy="5495926"/>
          </a:xfrm>
        </p:spPr>
        <p:txBody>
          <a:bodyPr/>
          <a:lstStyle/>
          <a:p>
            <a:r>
              <a:rPr lang="en-US" sz="2200" b="1" dirty="0">
                <a:solidFill>
                  <a:srgbClr val="FF0000"/>
                </a:solidFill>
              </a:rPr>
              <a:t>Primary FG</a:t>
            </a:r>
            <a:r>
              <a:rPr lang="en-US" sz="2200" dirty="0"/>
              <a:t>: is created by default and holds (refers to) MDF file</a:t>
            </a:r>
          </a:p>
          <a:p>
            <a:r>
              <a:rPr lang="en-US" sz="2400" dirty="0"/>
              <a:t>When you creating any table on SQL server you can assign it to specific file group that refer to specific physical file</a:t>
            </a:r>
            <a:endParaRPr lang="en-US" sz="2200" dirty="0"/>
          </a:p>
          <a:p>
            <a:r>
              <a:rPr lang="en-US" sz="2200" dirty="0"/>
              <a:t>A filegroup is a logical container that holds one or more database files</a:t>
            </a:r>
          </a:p>
          <a:p>
            <a:r>
              <a:rPr lang="en-US" sz="2200" dirty="0"/>
              <a:t>Each created table by default is assigned to primary file group, you can determine the file group that table is assigned to from </a:t>
            </a:r>
          </a:p>
          <a:p>
            <a:endParaRPr lang="en-US" sz="2200" dirty="0"/>
          </a:p>
          <a:p>
            <a:endParaRPr lang="en-US" sz="2200" dirty="0"/>
          </a:p>
          <a:p>
            <a:endParaRPr lang="en-US" sz="2200" dirty="0"/>
          </a:p>
          <a:p>
            <a:endParaRPr lang="en-US" dirty="0"/>
          </a:p>
        </p:txBody>
      </p:sp>
    </p:spTree>
    <p:extLst>
      <p:ext uri="{BB962C8B-B14F-4D97-AF65-F5344CB8AC3E}">
        <p14:creationId xmlns:p14="http://schemas.microsoft.com/office/powerpoint/2010/main" val="110246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5618-717F-403A-50B4-033AE26083D1}"/>
              </a:ext>
            </a:extLst>
          </p:cNvPr>
          <p:cNvSpPr>
            <a:spLocks noGrp="1"/>
          </p:cNvSpPr>
          <p:nvPr>
            <p:ph type="title"/>
          </p:nvPr>
        </p:nvSpPr>
        <p:spPr>
          <a:xfrm>
            <a:off x="838200" y="93820"/>
            <a:ext cx="10515600" cy="931112"/>
          </a:xfrm>
        </p:spPr>
        <p:txBody>
          <a:bodyPr/>
          <a:lstStyle/>
          <a:p>
            <a:r>
              <a:rPr lang="en-US" dirty="0"/>
              <a:t>Partitioning</a:t>
            </a:r>
          </a:p>
        </p:txBody>
      </p:sp>
      <p:sp>
        <p:nvSpPr>
          <p:cNvPr id="3" name="Content Placeholder 2">
            <a:extLst>
              <a:ext uri="{FF2B5EF4-FFF2-40B4-BE49-F238E27FC236}">
                <a16:creationId xmlns:a16="http://schemas.microsoft.com/office/drawing/2014/main" id="{71E82738-5018-2612-198E-F532F9CBE4BD}"/>
              </a:ext>
            </a:extLst>
          </p:cNvPr>
          <p:cNvSpPr>
            <a:spLocks noGrp="1"/>
          </p:cNvSpPr>
          <p:nvPr>
            <p:ph idx="1"/>
          </p:nvPr>
        </p:nvSpPr>
        <p:spPr>
          <a:xfrm>
            <a:off x="838200" y="864158"/>
            <a:ext cx="10515600" cy="5312805"/>
          </a:xfrm>
        </p:spPr>
        <p:txBody>
          <a:bodyPr/>
          <a:lstStyle/>
          <a:p>
            <a:r>
              <a:rPr lang="en-US" dirty="0"/>
              <a:t>partitioning a large table can significantly improve performance</a:t>
            </a:r>
          </a:p>
          <a:p>
            <a:r>
              <a:rPr lang="en-US" dirty="0"/>
              <a:t>Create a </a:t>
            </a:r>
            <a:r>
              <a:rPr lang="en-US" b="1" dirty="0">
                <a:solidFill>
                  <a:srgbClr val="FF0000"/>
                </a:solidFill>
              </a:rPr>
              <a:t>Partition Function</a:t>
            </a:r>
          </a:p>
          <a:p>
            <a:r>
              <a:rPr lang="en-US" dirty="0"/>
              <a:t>Create a </a:t>
            </a:r>
            <a:r>
              <a:rPr lang="en-US" b="1" dirty="0">
                <a:solidFill>
                  <a:srgbClr val="FF0000"/>
                </a:solidFill>
              </a:rPr>
              <a:t>Partition Scheme</a:t>
            </a:r>
          </a:p>
          <a:p>
            <a:r>
              <a:rPr lang="en-US" dirty="0"/>
              <a:t>Create or Alter the Table to Use the Partition Scheme</a:t>
            </a:r>
          </a:p>
          <a:p>
            <a:pPr lvl="1"/>
            <a:r>
              <a:rPr lang="en-US" dirty="0"/>
              <a:t>If altering: -- First, ensure the table does not already have a clustered index or other constraints </a:t>
            </a:r>
          </a:p>
          <a:p>
            <a:pPr lvl="1"/>
            <a:r>
              <a:rPr lang="en-US" dirty="0"/>
              <a:t>-- Add the clustered index to use the partition scheme</a:t>
            </a:r>
          </a:p>
        </p:txBody>
      </p:sp>
    </p:spTree>
    <p:extLst>
      <p:ext uri="{BB962C8B-B14F-4D97-AF65-F5344CB8AC3E}">
        <p14:creationId xmlns:p14="http://schemas.microsoft.com/office/powerpoint/2010/main" val="271421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8B27F2-060F-6893-9B6D-4093FBC0F0B6}"/>
              </a:ext>
            </a:extLst>
          </p:cNvPr>
          <p:cNvPicPr>
            <a:picLocks noGrp="1" noChangeAspect="1"/>
          </p:cNvPicPr>
          <p:nvPr>
            <p:ph idx="1"/>
          </p:nvPr>
        </p:nvPicPr>
        <p:blipFill>
          <a:blip r:embed="rId2"/>
          <a:stretch>
            <a:fillRect/>
          </a:stretch>
        </p:blipFill>
        <p:spPr>
          <a:xfrm>
            <a:off x="931826" y="119804"/>
            <a:ext cx="8620125" cy="2352091"/>
          </a:xfrm>
        </p:spPr>
      </p:pic>
      <p:pic>
        <p:nvPicPr>
          <p:cNvPr id="7" name="Picture 6">
            <a:extLst>
              <a:ext uri="{FF2B5EF4-FFF2-40B4-BE49-F238E27FC236}">
                <a16:creationId xmlns:a16="http://schemas.microsoft.com/office/drawing/2014/main" id="{8D8121A4-C86F-9FB1-EA17-B096103939E6}"/>
              </a:ext>
            </a:extLst>
          </p:cNvPr>
          <p:cNvPicPr>
            <a:picLocks noChangeAspect="1"/>
          </p:cNvPicPr>
          <p:nvPr/>
        </p:nvPicPr>
        <p:blipFill>
          <a:blip r:embed="rId3"/>
          <a:stretch>
            <a:fillRect/>
          </a:stretch>
        </p:blipFill>
        <p:spPr>
          <a:xfrm>
            <a:off x="950876" y="2604975"/>
            <a:ext cx="8601075" cy="3962400"/>
          </a:xfrm>
          <a:prstGeom prst="rect">
            <a:avLst/>
          </a:prstGeom>
        </p:spPr>
      </p:pic>
    </p:spTree>
    <p:extLst>
      <p:ext uri="{BB962C8B-B14F-4D97-AF65-F5344CB8AC3E}">
        <p14:creationId xmlns:p14="http://schemas.microsoft.com/office/powerpoint/2010/main" val="133281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9189-5AB6-A86A-B9FF-14486FA64BD6}"/>
              </a:ext>
            </a:extLst>
          </p:cNvPr>
          <p:cNvSpPr>
            <a:spLocks noGrp="1"/>
          </p:cNvSpPr>
          <p:nvPr>
            <p:ph idx="1"/>
          </p:nvPr>
        </p:nvSpPr>
        <p:spPr>
          <a:xfrm>
            <a:off x="838200" y="2991234"/>
            <a:ext cx="10515600" cy="2766472"/>
          </a:xfrm>
        </p:spPr>
        <p:txBody>
          <a:bodyPr>
            <a:normAutofit/>
          </a:bodyPr>
          <a:lstStyle/>
          <a:p>
            <a:pPr marL="0" indent="0" algn="ctr">
              <a:buNone/>
            </a:pPr>
            <a:r>
              <a:rPr lang="en-US" sz="8800" b="1" dirty="0">
                <a:solidFill>
                  <a:srgbClr val="FF0000"/>
                </a:solidFill>
              </a:rPr>
              <a:t>Schema</a:t>
            </a:r>
          </a:p>
        </p:txBody>
      </p:sp>
    </p:spTree>
    <p:extLst>
      <p:ext uri="{BB962C8B-B14F-4D97-AF65-F5344CB8AC3E}">
        <p14:creationId xmlns:p14="http://schemas.microsoft.com/office/powerpoint/2010/main" val="204285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CF5-77E2-AD2D-756B-737A41BF5DEB}"/>
              </a:ext>
            </a:extLst>
          </p:cNvPr>
          <p:cNvSpPr>
            <a:spLocks noGrp="1"/>
          </p:cNvSpPr>
          <p:nvPr>
            <p:ph type="title"/>
          </p:nvPr>
        </p:nvSpPr>
        <p:spPr>
          <a:xfrm>
            <a:off x="838200" y="0"/>
            <a:ext cx="10515600" cy="830629"/>
          </a:xfrm>
        </p:spPr>
        <p:txBody>
          <a:bodyPr/>
          <a:lstStyle/>
          <a:p>
            <a:r>
              <a:rPr lang="en-US" b="1" dirty="0">
                <a:solidFill>
                  <a:srgbClr val="FF0000"/>
                </a:solidFill>
              </a:rPr>
              <a:t>Schema</a:t>
            </a:r>
          </a:p>
        </p:txBody>
      </p:sp>
      <p:sp>
        <p:nvSpPr>
          <p:cNvPr id="3" name="Content Placeholder 2">
            <a:extLst>
              <a:ext uri="{FF2B5EF4-FFF2-40B4-BE49-F238E27FC236}">
                <a16:creationId xmlns:a16="http://schemas.microsoft.com/office/drawing/2014/main" id="{C61E7086-2F07-8B14-DA15-796132841D56}"/>
              </a:ext>
            </a:extLst>
          </p:cNvPr>
          <p:cNvSpPr>
            <a:spLocks noGrp="1"/>
          </p:cNvSpPr>
          <p:nvPr>
            <p:ph idx="1"/>
          </p:nvPr>
        </p:nvSpPr>
        <p:spPr>
          <a:xfrm>
            <a:off x="321547" y="830628"/>
            <a:ext cx="11455121" cy="5791235"/>
          </a:xfrm>
        </p:spPr>
        <p:txBody>
          <a:bodyPr>
            <a:normAutofit/>
          </a:bodyPr>
          <a:lstStyle/>
          <a:p>
            <a:r>
              <a:rPr lang="en-US" sz="2000" dirty="0">
                <a:solidFill>
                  <a:srgbClr val="000000"/>
                </a:solidFill>
                <a:latin typeface="Consolas" panose="020B0609020204030204" pitchFamily="49" charset="0"/>
              </a:rPr>
              <a:t>The name of any object inside DB consist of </a:t>
            </a:r>
            <a:r>
              <a:rPr lang="en-US" sz="2000" dirty="0">
                <a:solidFill>
                  <a:srgbClr val="000000"/>
                </a:solidFill>
                <a:latin typeface="Consolas" panose="020B0609020204030204" pitchFamily="49" charset="0"/>
                <a:sym typeface="Wingdings" panose="05000000000000000000" pitchFamily="2" charset="2"/>
              </a:rPr>
              <a:t> </a:t>
            </a:r>
            <a:r>
              <a:rPr lang="en-US" sz="2000" dirty="0" err="1">
                <a:solidFill>
                  <a:srgbClr val="000000"/>
                </a:solidFill>
                <a:latin typeface="Consolas" panose="020B0609020204030204" pitchFamily="49" charset="0"/>
                <a:sym typeface="Wingdings" panose="05000000000000000000" pitchFamily="2" charset="2"/>
              </a:rPr>
              <a:t>SchemaName.ObjectName</a:t>
            </a:r>
            <a:endParaRPr lang="en-US" sz="16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Before schema we could not make two object with the same name </a:t>
            </a:r>
          </a:p>
          <a:p>
            <a:r>
              <a:rPr lang="en-US" sz="2000" dirty="0">
                <a:solidFill>
                  <a:srgbClr val="000000"/>
                </a:solidFill>
                <a:latin typeface="Consolas" panose="020B0609020204030204" pitchFamily="49" charset="0"/>
              </a:rPr>
              <a:t>Instead of give to the SQL user permission to every single table we can group the table into schema and give the user permission on that schema</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Note: Object in DB can be table, view, . . . . </a:t>
            </a:r>
          </a:p>
          <a:p>
            <a:r>
              <a:rPr lang="en-US" sz="2000" dirty="0">
                <a:solidFill>
                  <a:srgbClr val="000000"/>
                </a:solidFill>
                <a:latin typeface="Consolas" panose="020B0609020204030204" pitchFamily="49" charset="0"/>
              </a:rPr>
              <a:t>Note: Group </a:t>
            </a:r>
            <a:r>
              <a:rPr lang="en-US" sz="2000" dirty="0">
                <a:solidFill>
                  <a:srgbClr val="000000"/>
                </a:solidFill>
                <a:latin typeface="Consolas" panose="020B0609020204030204" pitchFamily="49" charset="0"/>
                <a:sym typeface="Wingdings" panose="05000000000000000000" pitchFamily="2" charset="2"/>
              </a:rPr>
              <a:t> means logical grouping</a:t>
            </a:r>
            <a:endParaRPr lang="en-US" sz="2000" dirty="0">
              <a:solidFill>
                <a:srgbClr val="000000"/>
              </a:solidFill>
              <a:latin typeface="Consolas" panose="020B0609020204030204" pitchFamily="49" charset="0"/>
            </a:endParaRPr>
          </a:p>
          <a:p>
            <a:r>
              <a:rPr lang="en-US" sz="2000" dirty="0"/>
              <a:t>Note: t</a:t>
            </a:r>
            <a:r>
              <a:rPr lang="en-US" altLang="en-US" sz="2000" dirty="0"/>
              <a:t>he default schema is </a:t>
            </a:r>
            <a:r>
              <a:rPr lang="en-US" altLang="en-US" sz="2000" b="1" dirty="0" err="1"/>
              <a:t>dbo</a:t>
            </a:r>
            <a:r>
              <a:rPr lang="en-US" altLang="en-US" sz="2000" b="1" dirty="0"/>
              <a:t>,</a:t>
            </a:r>
            <a:r>
              <a:rPr lang="en-US" altLang="en-US" sz="2000" dirty="0"/>
              <a:t> However, some objects like indexes, triggers, and constraints inherit the schema of the table </a:t>
            </a:r>
          </a:p>
          <a:p>
            <a:endParaRPr lang="en-US" sz="2000" dirty="0"/>
          </a:p>
          <a:p>
            <a:r>
              <a:rPr lang="en-US" sz="2000" dirty="0"/>
              <a:t>To create Schema </a:t>
            </a:r>
            <a:r>
              <a:rPr lang="en-US" sz="2000" dirty="0">
                <a:sym typeface="Wingdings" panose="05000000000000000000" pitchFamily="2" charset="2"/>
              </a:rPr>
              <a:t> </a:t>
            </a: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a:t>
            </a:r>
          </a:p>
          <a:p>
            <a:endParaRPr lang="en-US" sz="1800" dirty="0">
              <a:solidFill>
                <a:srgbClr val="0000FF"/>
              </a:solidFill>
              <a:latin typeface="Consolas" panose="020B0609020204030204" pitchFamily="49" charset="0"/>
            </a:endParaRPr>
          </a:p>
          <a:p>
            <a:r>
              <a:rPr lang="en-US" sz="1800" dirty="0">
                <a:solidFill>
                  <a:srgbClr val="000000"/>
                </a:solidFill>
                <a:latin typeface="Consolas" panose="020B0609020204030204" pitchFamily="49" charset="0"/>
              </a:rPr>
              <a:t>To change the schema of object,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schema</a:t>
            </a:r>
            <a:r>
              <a:rPr lang="en-US" sz="1800" dirty="0">
                <a:solidFill>
                  <a:srgbClr val="000000"/>
                </a:solidFill>
                <a:latin typeface="Consolas" panose="020B0609020204030204" pitchFamily="49" charset="0"/>
              </a:rPr>
              <a:t> sales </a:t>
            </a:r>
            <a:r>
              <a:rPr lang="en-US" sz="1800" dirty="0">
                <a:solidFill>
                  <a:srgbClr val="0000FF"/>
                </a:solidFill>
                <a:latin typeface="Consolas" panose="020B0609020204030204" pitchFamily="49" charset="0"/>
              </a:rPr>
              <a:t>transfer</a:t>
            </a:r>
            <a:r>
              <a:rPr lang="en-US" sz="1800" dirty="0">
                <a:solidFill>
                  <a:srgbClr val="000000"/>
                </a:solidFill>
                <a:latin typeface="Consolas" panose="020B0609020204030204" pitchFamily="49" charset="0"/>
              </a:rPr>
              <a:t> table1</a:t>
            </a:r>
            <a:endParaRPr lang="en-US" sz="2000" dirty="0"/>
          </a:p>
        </p:txBody>
      </p:sp>
    </p:spTree>
    <p:extLst>
      <p:ext uri="{BB962C8B-B14F-4D97-AF65-F5344CB8AC3E}">
        <p14:creationId xmlns:p14="http://schemas.microsoft.com/office/powerpoint/2010/main" val="239282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8CAD-04AF-415B-5C2D-9360E7EC87E7}"/>
              </a:ext>
            </a:extLst>
          </p:cNvPr>
          <p:cNvSpPr>
            <a:spLocks noGrp="1"/>
          </p:cNvSpPr>
          <p:nvPr>
            <p:ph type="title"/>
          </p:nvPr>
        </p:nvSpPr>
        <p:spPr>
          <a:xfrm>
            <a:off x="838200" y="0"/>
            <a:ext cx="10515600" cy="589468"/>
          </a:xfrm>
        </p:spPr>
        <p:txBody>
          <a:bodyPr>
            <a:normAutofit fontScale="90000"/>
          </a:bodyPr>
          <a:lstStyle/>
          <a:p>
            <a:r>
              <a:rPr lang="en-US" b="1" dirty="0">
                <a:solidFill>
                  <a:srgbClr val="FF0000"/>
                </a:solidFill>
              </a:rPr>
              <a:t>Schema [cont.]</a:t>
            </a:r>
          </a:p>
        </p:txBody>
      </p:sp>
      <p:sp>
        <p:nvSpPr>
          <p:cNvPr id="3" name="Content Placeholder 2">
            <a:extLst>
              <a:ext uri="{FF2B5EF4-FFF2-40B4-BE49-F238E27FC236}">
                <a16:creationId xmlns:a16="http://schemas.microsoft.com/office/drawing/2014/main" id="{0DB49711-12BC-E303-7528-910721CBC389}"/>
              </a:ext>
            </a:extLst>
          </p:cNvPr>
          <p:cNvSpPr>
            <a:spLocks noGrp="1"/>
          </p:cNvSpPr>
          <p:nvPr>
            <p:ph idx="1"/>
          </p:nvPr>
        </p:nvSpPr>
        <p:spPr>
          <a:xfrm>
            <a:off x="-1" y="589468"/>
            <a:ext cx="12191999" cy="5587495"/>
          </a:xfrm>
        </p:spPr>
        <p:txBody>
          <a:bodyPr/>
          <a:lstStyle/>
          <a:p>
            <a:r>
              <a:rPr lang="en-US" dirty="0"/>
              <a:t>To give user permission on schema</a:t>
            </a:r>
          </a:p>
          <a:p>
            <a:pPr lvl="1"/>
            <a:r>
              <a:rPr lang="en-US" dirty="0"/>
              <a:t>Double click on schema name to open schema property</a:t>
            </a:r>
          </a:p>
        </p:txBody>
      </p:sp>
      <p:pic>
        <p:nvPicPr>
          <p:cNvPr id="7" name="Picture 6">
            <a:extLst>
              <a:ext uri="{FF2B5EF4-FFF2-40B4-BE49-F238E27FC236}">
                <a16:creationId xmlns:a16="http://schemas.microsoft.com/office/drawing/2014/main" id="{99881943-7951-FFD4-742A-49BC3FE0C392}"/>
              </a:ext>
            </a:extLst>
          </p:cNvPr>
          <p:cNvPicPr>
            <a:picLocks noChangeAspect="1"/>
          </p:cNvPicPr>
          <p:nvPr/>
        </p:nvPicPr>
        <p:blipFill>
          <a:blip r:embed="rId2"/>
          <a:stretch>
            <a:fillRect/>
          </a:stretch>
        </p:blipFill>
        <p:spPr>
          <a:xfrm>
            <a:off x="285070" y="1396835"/>
            <a:ext cx="6095999" cy="2619098"/>
          </a:xfrm>
          <a:prstGeom prst="rect">
            <a:avLst/>
          </a:prstGeom>
        </p:spPr>
      </p:pic>
      <p:pic>
        <p:nvPicPr>
          <p:cNvPr id="9" name="Picture 8">
            <a:extLst>
              <a:ext uri="{FF2B5EF4-FFF2-40B4-BE49-F238E27FC236}">
                <a16:creationId xmlns:a16="http://schemas.microsoft.com/office/drawing/2014/main" id="{972470BF-EDFB-4423-7262-360E82F3E3F2}"/>
              </a:ext>
            </a:extLst>
          </p:cNvPr>
          <p:cNvPicPr>
            <a:picLocks noChangeAspect="1"/>
          </p:cNvPicPr>
          <p:nvPr/>
        </p:nvPicPr>
        <p:blipFill>
          <a:blip r:embed="rId3"/>
          <a:stretch>
            <a:fillRect/>
          </a:stretch>
        </p:blipFill>
        <p:spPr>
          <a:xfrm>
            <a:off x="6666139" y="1396835"/>
            <a:ext cx="5391150" cy="2476500"/>
          </a:xfrm>
          <a:prstGeom prst="rect">
            <a:avLst/>
          </a:prstGeom>
        </p:spPr>
      </p:pic>
      <p:pic>
        <p:nvPicPr>
          <p:cNvPr id="11" name="Picture 10">
            <a:extLst>
              <a:ext uri="{FF2B5EF4-FFF2-40B4-BE49-F238E27FC236}">
                <a16:creationId xmlns:a16="http://schemas.microsoft.com/office/drawing/2014/main" id="{CD5A26E7-82EF-28E2-E695-4E5514878268}"/>
              </a:ext>
            </a:extLst>
          </p:cNvPr>
          <p:cNvPicPr>
            <a:picLocks noChangeAspect="1"/>
          </p:cNvPicPr>
          <p:nvPr/>
        </p:nvPicPr>
        <p:blipFill>
          <a:blip r:embed="rId4"/>
          <a:stretch>
            <a:fillRect/>
          </a:stretch>
        </p:blipFill>
        <p:spPr>
          <a:xfrm>
            <a:off x="150361" y="3873335"/>
            <a:ext cx="4953837" cy="2984665"/>
          </a:xfrm>
          <a:prstGeom prst="rect">
            <a:avLst/>
          </a:prstGeom>
        </p:spPr>
      </p:pic>
      <p:pic>
        <p:nvPicPr>
          <p:cNvPr id="13" name="Picture 12">
            <a:extLst>
              <a:ext uri="{FF2B5EF4-FFF2-40B4-BE49-F238E27FC236}">
                <a16:creationId xmlns:a16="http://schemas.microsoft.com/office/drawing/2014/main" id="{23735AC4-B1D7-6B64-526B-B8DD6853A807}"/>
              </a:ext>
            </a:extLst>
          </p:cNvPr>
          <p:cNvPicPr>
            <a:picLocks noChangeAspect="1"/>
          </p:cNvPicPr>
          <p:nvPr/>
        </p:nvPicPr>
        <p:blipFill>
          <a:blip r:embed="rId5"/>
          <a:stretch>
            <a:fillRect/>
          </a:stretch>
        </p:blipFill>
        <p:spPr>
          <a:xfrm>
            <a:off x="6140223" y="3594773"/>
            <a:ext cx="3504991" cy="3669655"/>
          </a:xfrm>
          <a:prstGeom prst="rect">
            <a:avLst/>
          </a:prstGeom>
        </p:spPr>
      </p:pic>
    </p:spTree>
    <p:extLst>
      <p:ext uri="{BB962C8B-B14F-4D97-AF65-F5344CB8AC3E}">
        <p14:creationId xmlns:p14="http://schemas.microsoft.com/office/powerpoint/2010/main" val="160177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1D3A-4B47-7E38-2C2D-441AC6E52238}"/>
              </a:ext>
            </a:extLst>
          </p:cNvPr>
          <p:cNvSpPr>
            <a:spLocks noGrp="1"/>
          </p:cNvSpPr>
          <p:nvPr>
            <p:ph type="title"/>
          </p:nvPr>
        </p:nvSpPr>
        <p:spPr>
          <a:xfrm>
            <a:off x="838200" y="123965"/>
            <a:ext cx="10515600" cy="921064"/>
          </a:xfrm>
        </p:spPr>
        <p:txBody>
          <a:bodyPr/>
          <a:lstStyle/>
          <a:p>
            <a:r>
              <a:rPr lang="en-US" b="1" dirty="0">
                <a:solidFill>
                  <a:srgbClr val="FF0000"/>
                </a:solidFill>
              </a:rPr>
              <a:t>Synonym</a:t>
            </a:r>
          </a:p>
        </p:txBody>
      </p:sp>
      <p:sp>
        <p:nvSpPr>
          <p:cNvPr id="3" name="Content Placeholder 2">
            <a:extLst>
              <a:ext uri="{FF2B5EF4-FFF2-40B4-BE49-F238E27FC236}">
                <a16:creationId xmlns:a16="http://schemas.microsoft.com/office/drawing/2014/main" id="{81526D8C-98A2-1B44-EEB7-7EE0A088D39E}"/>
              </a:ext>
            </a:extLst>
          </p:cNvPr>
          <p:cNvSpPr>
            <a:spLocks noGrp="1"/>
          </p:cNvSpPr>
          <p:nvPr>
            <p:ph idx="1"/>
          </p:nvPr>
        </p:nvSpPr>
        <p:spPr>
          <a:xfrm>
            <a:off x="331596" y="1356527"/>
            <a:ext cx="11860404" cy="4820436"/>
          </a:xfrm>
        </p:spPr>
        <p:txBody>
          <a:bodyPr/>
          <a:lstStyle/>
          <a:p>
            <a:r>
              <a:rPr lang="en-US" dirty="0"/>
              <a:t>The full path of object is: </a:t>
            </a:r>
          </a:p>
          <a:p>
            <a:pPr lvl="1"/>
            <a:r>
              <a:rPr lang="en-US" dirty="0" err="1"/>
              <a:t>Databasename.schemaname.objectName</a:t>
            </a:r>
            <a:endParaRPr lang="en-US" dirty="0"/>
          </a:p>
          <a:p>
            <a:r>
              <a:rPr lang="en-US" dirty="0"/>
              <a:t>To shortcut it the full path we use the synonym instead of the full path</a:t>
            </a:r>
          </a:p>
          <a:p>
            <a:r>
              <a:rPr lang="en-US" dirty="0"/>
              <a:t>To create synonym</a:t>
            </a:r>
          </a:p>
          <a:p>
            <a:pPr lvl="1"/>
            <a:r>
              <a:rPr lang="en-US" b="1" dirty="0">
                <a:solidFill>
                  <a:srgbClr val="0070C0"/>
                </a:solidFill>
              </a:rPr>
              <a:t>Create</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r>
              <a:rPr lang="en-US" dirty="0"/>
              <a:t>To alter synonym</a:t>
            </a:r>
          </a:p>
          <a:p>
            <a:pPr lvl="1"/>
            <a:r>
              <a:rPr lang="en-US" b="1" dirty="0">
                <a:solidFill>
                  <a:srgbClr val="0070C0"/>
                </a:solidFill>
              </a:rPr>
              <a:t>Alter</a:t>
            </a:r>
            <a:r>
              <a:rPr lang="en-US" dirty="0"/>
              <a:t> </a:t>
            </a:r>
            <a:r>
              <a:rPr lang="en-US" b="1" dirty="0">
                <a:solidFill>
                  <a:srgbClr val="0070C0"/>
                </a:solidFill>
              </a:rPr>
              <a:t>synonym</a:t>
            </a:r>
            <a:r>
              <a:rPr lang="en-US" dirty="0"/>
              <a:t> </a:t>
            </a:r>
            <a:r>
              <a:rPr lang="en-US" dirty="0" err="1"/>
              <a:t>synonym_name</a:t>
            </a:r>
            <a:r>
              <a:rPr lang="en-US" dirty="0"/>
              <a:t> </a:t>
            </a:r>
            <a:r>
              <a:rPr lang="en-US" b="1" dirty="0">
                <a:solidFill>
                  <a:srgbClr val="FF0000"/>
                </a:solidFill>
              </a:rPr>
              <a:t>for</a:t>
            </a:r>
            <a:r>
              <a:rPr lang="en-US" dirty="0"/>
              <a:t> </a:t>
            </a:r>
            <a:r>
              <a:rPr lang="en-US" dirty="0" err="1"/>
              <a:t>object_path</a:t>
            </a:r>
            <a:endParaRPr lang="en-US" dirty="0"/>
          </a:p>
          <a:p>
            <a:pPr lvl="1"/>
            <a:endParaRPr lang="en-US" dirty="0"/>
          </a:p>
          <a:p>
            <a:r>
              <a:rPr lang="en-US" dirty="0"/>
              <a:t>Select * from </a:t>
            </a:r>
            <a:r>
              <a:rPr lang="en-US" dirty="0" err="1"/>
              <a:t>synonym_name</a:t>
            </a:r>
            <a:endParaRPr lang="en-US" dirty="0"/>
          </a:p>
        </p:txBody>
      </p:sp>
    </p:spTree>
    <p:extLst>
      <p:ext uri="{BB962C8B-B14F-4D97-AF65-F5344CB8AC3E}">
        <p14:creationId xmlns:p14="http://schemas.microsoft.com/office/powerpoint/2010/main" val="35347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ADB-1E10-B258-53C7-8961294C1F32}"/>
              </a:ext>
            </a:extLst>
          </p:cNvPr>
          <p:cNvSpPr>
            <a:spLocks noGrp="1"/>
          </p:cNvSpPr>
          <p:nvPr>
            <p:ph type="title"/>
          </p:nvPr>
        </p:nvSpPr>
        <p:spPr>
          <a:xfrm>
            <a:off x="918587" y="63676"/>
            <a:ext cx="10515600" cy="699999"/>
          </a:xfrm>
        </p:spPr>
        <p:txBody>
          <a:bodyPr/>
          <a:lstStyle/>
          <a:p>
            <a:r>
              <a:rPr lang="en-US" b="1" dirty="0">
                <a:solidFill>
                  <a:srgbClr val="FF0000"/>
                </a:solidFill>
              </a:rPr>
              <a:t>Column property from wizard</a:t>
            </a:r>
          </a:p>
        </p:txBody>
      </p:sp>
      <p:sp>
        <p:nvSpPr>
          <p:cNvPr id="3" name="Content Placeholder 2">
            <a:extLst>
              <a:ext uri="{FF2B5EF4-FFF2-40B4-BE49-F238E27FC236}">
                <a16:creationId xmlns:a16="http://schemas.microsoft.com/office/drawing/2014/main" id="{A4DA53A7-AE39-B556-C8C0-F841B7DF41D3}"/>
              </a:ext>
            </a:extLst>
          </p:cNvPr>
          <p:cNvSpPr>
            <a:spLocks noGrp="1"/>
          </p:cNvSpPr>
          <p:nvPr>
            <p:ph idx="1"/>
          </p:nvPr>
        </p:nvSpPr>
        <p:spPr>
          <a:xfrm>
            <a:off x="241160" y="763674"/>
            <a:ext cx="11646040" cy="5878285"/>
          </a:xfrm>
        </p:spPr>
        <p:txBody>
          <a:bodyPr>
            <a:normAutofit/>
          </a:bodyPr>
          <a:lstStyle/>
          <a:p>
            <a:r>
              <a:rPr lang="en-US" sz="2000" dirty="0"/>
              <a:t>Default value or binding: to assign default value to column </a:t>
            </a:r>
          </a:p>
          <a:p>
            <a:pPr lvl="1"/>
            <a:r>
              <a:rPr lang="en-US" sz="1800" dirty="0"/>
              <a:t>You can assign the value you want </a:t>
            </a:r>
          </a:p>
          <a:p>
            <a:pPr lvl="1"/>
            <a:r>
              <a:rPr lang="en-US" sz="1800" dirty="0"/>
              <a:t>You can assign function call</a:t>
            </a:r>
            <a:endParaRPr lang="en-US" dirty="0"/>
          </a:p>
          <a:p>
            <a:endParaRPr lang="en-US" sz="2000" dirty="0"/>
          </a:p>
          <a:p>
            <a:r>
              <a:rPr lang="en-US" sz="2000" dirty="0"/>
              <a:t>Computed Column specification</a:t>
            </a:r>
          </a:p>
          <a:p>
            <a:pPr lvl="1"/>
            <a:r>
              <a:rPr lang="en-US" sz="1800" dirty="0"/>
              <a:t>Formula: salary + overtime </a:t>
            </a:r>
            <a:r>
              <a:rPr lang="en-US" sz="1800" dirty="0">
                <a:sym typeface="Wingdings" panose="05000000000000000000" pitchFamily="2" charset="2"/>
              </a:rPr>
              <a:t> driven column</a:t>
            </a:r>
            <a:endParaRPr lang="en-US" sz="1800" dirty="0"/>
          </a:p>
          <a:p>
            <a:pPr lvl="1"/>
            <a:r>
              <a:rPr lang="en-US" sz="1800" dirty="0"/>
              <a:t>Is persisted:  NO </a:t>
            </a:r>
            <a:r>
              <a:rPr lang="en-US" sz="1800" dirty="0">
                <a:sym typeface="Wingdings" panose="05000000000000000000" pitchFamily="2" charset="2"/>
              </a:rPr>
              <a:t> means not stored in hard-disk, yes means stored on hard-disk </a:t>
            </a:r>
            <a:endParaRPr lang="en-US" sz="1800" dirty="0"/>
          </a:p>
          <a:p>
            <a:endParaRPr lang="en-US" sz="2000" dirty="0"/>
          </a:p>
          <a:p>
            <a:endParaRPr lang="en-US" sz="2000" dirty="0"/>
          </a:p>
          <a:p>
            <a:endParaRPr lang="en-US" sz="1600" dirty="0"/>
          </a:p>
          <a:p>
            <a:r>
              <a:rPr lang="en-US" sz="2000" dirty="0"/>
              <a:t>Is Sparse:</a:t>
            </a:r>
          </a:p>
          <a:p>
            <a:pPr lvl="1"/>
            <a:r>
              <a:rPr lang="en-US" sz="1600" dirty="0"/>
              <a:t>NO: if value is null it takes space on hard-disk</a:t>
            </a:r>
          </a:p>
          <a:p>
            <a:pPr lvl="1"/>
            <a:r>
              <a:rPr lang="en-US" sz="1600" dirty="0"/>
              <a:t>Yes: if value is null don’t make it has a space on hard-disk</a:t>
            </a:r>
          </a:p>
          <a:p>
            <a:endParaRPr lang="en-US" sz="2000" dirty="0"/>
          </a:p>
          <a:p>
            <a:endParaRPr lang="en-US" sz="2000" dirty="0"/>
          </a:p>
        </p:txBody>
      </p:sp>
      <p:pic>
        <p:nvPicPr>
          <p:cNvPr id="5" name="Picture 4">
            <a:extLst>
              <a:ext uri="{FF2B5EF4-FFF2-40B4-BE49-F238E27FC236}">
                <a16:creationId xmlns:a16="http://schemas.microsoft.com/office/drawing/2014/main" id="{D0FB31EE-3C4D-7212-16D0-033890022FBD}"/>
              </a:ext>
            </a:extLst>
          </p:cNvPr>
          <p:cNvPicPr>
            <a:picLocks noChangeAspect="1"/>
          </p:cNvPicPr>
          <p:nvPr/>
        </p:nvPicPr>
        <p:blipFill>
          <a:blip r:embed="rId2"/>
          <a:stretch>
            <a:fillRect/>
          </a:stretch>
        </p:blipFill>
        <p:spPr>
          <a:xfrm>
            <a:off x="3770748" y="1418178"/>
            <a:ext cx="4972050" cy="323850"/>
          </a:xfrm>
          <a:prstGeom prst="rect">
            <a:avLst/>
          </a:prstGeom>
        </p:spPr>
      </p:pic>
      <p:pic>
        <p:nvPicPr>
          <p:cNvPr id="7" name="Picture 6">
            <a:extLst>
              <a:ext uri="{FF2B5EF4-FFF2-40B4-BE49-F238E27FC236}">
                <a16:creationId xmlns:a16="http://schemas.microsoft.com/office/drawing/2014/main" id="{1C80A8AE-B79D-2C48-CF97-2210CAFCA2F5}"/>
              </a:ext>
            </a:extLst>
          </p:cNvPr>
          <p:cNvPicPr>
            <a:picLocks noChangeAspect="1"/>
          </p:cNvPicPr>
          <p:nvPr/>
        </p:nvPicPr>
        <p:blipFill>
          <a:blip r:embed="rId3"/>
          <a:stretch>
            <a:fillRect/>
          </a:stretch>
        </p:blipFill>
        <p:spPr>
          <a:xfrm>
            <a:off x="5559198" y="2383447"/>
            <a:ext cx="5514975" cy="438150"/>
          </a:xfrm>
          <a:prstGeom prst="rect">
            <a:avLst/>
          </a:prstGeom>
        </p:spPr>
      </p:pic>
      <p:pic>
        <p:nvPicPr>
          <p:cNvPr id="9" name="Picture 8">
            <a:extLst>
              <a:ext uri="{FF2B5EF4-FFF2-40B4-BE49-F238E27FC236}">
                <a16:creationId xmlns:a16="http://schemas.microsoft.com/office/drawing/2014/main" id="{AFD58344-69B3-324A-A1BF-A685776FA269}"/>
              </a:ext>
            </a:extLst>
          </p:cNvPr>
          <p:cNvPicPr>
            <a:picLocks noChangeAspect="1"/>
          </p:cNvPicPr>
          <p:nvPr/>
        </p:nvPicPr>
        <p:blipFill>
          <a:blip r:embed="rId4"/>
          <a:stretch>
            <a:fillRect/>
          </a:stretch>
        </p:blipFill>
        <p:spPr>
          <a:xfrm>
            <a:off x="558730" y="3277593"/>
            <a:ext cx="5505450" cy="914400"/>
          </a:xfrm>
          <a:prstGeom prst="rect">
            <a:avLst/>
          </a:prstGeom>
        </p:spPr>
      </p:pic>
    </p:spTree>
    <p:extLst>
      <p:ext uri="{BB962C8B-B14F-4D97-AF65-F5344CB8AC3E}">
        <p14:creationId xmlns:p14="http://schemas.microsoft.com/office/powerpoint/2010/main" val="327100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D222-D481-3E58-251E-8F73554C068A}"/>
              </a:ext>
            </a:extLst>
          </p:cNvPr>
          <p:cNvSpPr>
            <a:spLocks noGrp="1"/>
          </p:cNvSpPr>
          <p:nvPr>
            <p:ph type="title"/>
          </p:nvPr>
        </p:nvSpPr>
        <p:spPr>
          <a:xfrm>
            <a:off x="913795" y="0"/>
            <a:ext cx="10353762" cy="683288"/>
          </a:xfrm>
        </p:spPr>
        <p:txBody>
          <a:bodyPr>
            <a:normAutofit fontScale="90000"/>
          </a:bodyPr>
          <a:lstStyle/>
          <a:p>
            <a:r>
              <a:rPr lang="en-US" dirty="0"/>
              <a:t>DB Users</a:t>
            </a:r>
          </a:p>
        </p:txBody>
      </p:sp>
      <p:sp>
        <p:nvSpPr>
          <p:cNvPr id="3" name="Content Placeholder 2">
            <a:extLst>
              <a:ext uri="{FF2B5EF4-FFF2-40B4-BE49-F238E27FC236}">
                <a16:creationId xmlns:a16="http://schemas.microsoft.com/office/drawing/2014/main" id="{51A79CC3-6E33-BA35-3C8E-AAB5DC5FBD23}"/>
              </a:ext>
            </a:extLst>
          </p:cNvPr>
          <p:cNvSpPr>
            <a:spLocks noGrp="1"/>
          </p:cNvSpPr>
          <p:nvPr>
            <p:ph idx="1"/>
          </p:nvPr>
        </p:nvSpPr>
        <p:spPr>
          <a:xfrm>
            <a:off x="913795" y="683289"/>
            <a:ext cx="11395436" cy="5747656"/>
          </a:xfrm>
        </p:spPr>
        <p:txBody>
          <a:bodyPr/>
          <a:lstStyle/>
          <a:p>
            <a:r>
              <a:rPr lang="en-US" dirty="0"/>
              <a:t>DB Administrator    	</a:t>
            </a:r>
            <a:r>
              <a:rPr lang="en-US" dirty="0">
                <a:sym typeface="Wingdings" panose="05000000000000000000" pitchFamily="2" charset="2"/>
              </a:rPr>
              <a:t></a:t>
            </a:r>
            <a:r>
              <a:rPr lang="en-US" dirty="0"/>
              <a:t> configuration of DB like storing , backup</a:t>
            </a:r>
          </a:p>
          <a:p>
            <a:r>
              <a:rPr lang="en-US" dirty="0"/>
              <a:t>System Analyst        	</a:t>
            </a:r>
            <a:r>
              <a:rPr lang="en-US" dirty="0">
                <a:sym typeface="Wingdings" panose="05000000000000000000" pitchFamily="2" charset="2"/>
              </a:rPr>
              <a:t></a:t>
            </a:r>
            <a:r>
              <a:rPr lang="en-US" dirty="0"/>
              <a:t> make requirement documents from user needs</a:t>
            </a:r>
          </a:p>
          <a:p>
            <a:r>
              <a:rPr lang="en-US" dirty="0"/>
              <a:t>DB designer           	</a:t>
            </a:r>
            <a:r>
              <a:rPr lang="en-US" dirty="0">
                <a:sym typeface="Wingdings" panose="05000000000000000000" pitchFamily="2" charset="2"/>
              </a:rPr>
              <a:t></a:t>
            </a:r>
            <a:r>
              <a:rPr lang="en-US" dirty="0"/>
              <a:t> make the diagrams like ERD, Schema</a:t>
            </a:r>
          </a:p>
          <a:p>
            <a:r>
              <a:rPr lang="en-US" dirty="0"/>
              <a:t>DB developer	        	</a:t>
            </a:r>
            <a:r>
              <a:rPr lang="en-US" dirty="0">
                <a:sym typeface="Wingdings" panose="05000000000000000000" pitchFamily="2" charset="2"/>
              </a:rPr>
              <a:t></a:t>
            </a:r>
            <a:r>
              <a:rPr lang="en-US" dirty="0"/>
              <a:t> make the DB </a:t>
            </a:r>
          </a:p>
          <a:p>
            <a:r>
              <a:rPr lang="en-US" dirty="0"/>
              <a:t>application programmer </a:t>
            </a:r>
            <a:r>
              <a:rPr lang="en-US" dirty="0">
                <a:sym typeface="Wingdings" panose="05000000000000000000" pitchFamily="2" charset="2"/>
              </a:rPr>
              <a:t></a:t>
            </a:r>
            <a:r>
              <a:rPr lang="en-US" dirty="0"/>
              <a:t> interface</a:t>
            </a:r>
          </a:p>
        </p:txBody>
      </p:sp>
    </p:spTree>
    <p:extLst>
      <p:ext uri="{BB962C8B-B14F-4D97-AF65-F5344CB8AC3E}">
        <p14:creationId xmlns:p14="http://schemas.microsoft.com/office/powerpoint/2010/main" val="130422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372A-DEA7-E40C-7794-236BC3C0E709}"/>
              </a:ext>
            </a:extLst>
          </p:cNvPr>
          <p:cNvSpPr>
            <a:spLocks noGrp="1"/>
          </p:cNvSpPr>
          <p:nvPr>
            <p:ph type="title"/>
          </p:nvPr>
        </p:nvSpPr>
        <p:spPr>
          <a:xfrm>
            <a:off x="928635" y="0"/>
            <a:ext cx="10515600" cy="840677"/>
          </a:xfrm>
        </p:spPr>
        <p:txBody>
          <a:bodyPr/>
          <a:lstStyle/>
          <a:p>
            <a:r>
              <a:rPr lang="en-US" dirty="0"/>
              <a:t>Relationship property</a:t>
            </a:r>
          </a:p>
        </p:txBody>
      </p:sp>
      <p:sp>
        <p:nvSpPr>
          <p:cNvPr id="3" name="Content Placeholder 2">
            <a:extLst>
              <a:ext uri="{FF2B5EF4-FFF2-40B4-BE49-F238E27FC236}">
                <a16:creationId xmlns:a16="http://schemas.microsoft.com/office/drawing/2014/main" id="{9FE27247-166E-7A00-4CB0-FAFD09A1B8CD}"/>
              </a:ext>
            </a:extLst>
          </p:cNvPr>
          <p:cNvSpPr>
            <a:spLocks noGrp="1"/>
          </p:cNvSpPr>
          <p:nvPr>
            <p:ph idx="1"/>
          </p:nvPr>
        </p:nvSpPr>
        <p:spPr>
          <a:xfrm>
            <a:off x="411982" y="840677"/>
            <a:ext cx="10941818" cy="5336286"/>
          </a:xfrm>
        </p:spPr>
        <p:txBody>
          <a:bodyPr/>
          <a:lstStyle/>
          <a:p>
            <a:endParaRPr lang="en-US" dirty="0"/>
          </a:p>
          <a:p>
            <a:endParaRPr lang="en-US" dirty="0"/>
          </a:p>
          <a:p>
            <a:r>
              <a:rPr lang="en-US" sz="2400" dirty="0"/>
              <a:t>Delete Rule: Set Null </a:t>
            </a:r>
            <a:r>
              <a:rPr lang="en-US" sz="2400" dirty="0">
                <a:sym typeface="Wingdings" panose="05000000000000000000" pitchFamily="2" charset="2"/>
              </a:rPr>
              <a:t> when delete the PK, the FK become null</a:t>
            </a:r>
          </a:p>
          <a:p>
            <a:r>
              <a:rPr lang="en-US" sz="2400" dirty="0">
                <a:sym typeface="Wingdings" panose="05000000000000000000" pitchFamily="2" charset="2"/>
              </a:rPr>
              <a:t>Update Rule: if you update the PK value the changes will be reflected to its FK</a:t>
            </a:r>
          </a:p>
          <a:p>
            <a:r>
              <a:rPr lang="en-US" sz="2400" dirty="0">
                <a:sym typeface="Wingdings" panose="05000000000000000000" pitchFamily="2" charset="2"/>
              </a:rPr>
              <a:t>Delete Rule: cascade  commonly used with weak entity</a:t>
            </a:r>
          </a:p>
          <a:p>
            <a:endParaRPr lang="en-US" sz="2400" dirty="0"/>
          </a:p>
        </p:txBody>
      </p:sp>
      <p:pic>
        <p:nvPicPr>
          <p:cNvPr id="5" name="Picture 4">
            <a:extLst>
              <a:ext uri="{FF2B5EF4-FFF2-40B4-BE49-F238E27FC236}">
                <a16:creationId xmlns:a16="http://schemas.microsoft.com/office/drawing/2014/main" id="{D825DF92-580E-7BD5-69A5-9952E1E1AF98}"/>
              </a:ext>
            </a:extLst>
          </p:cNvPr>
          <p:cNvPicPr>
            <a:picLocks noChangeAspect="1"/>
          </p:cNvPicPr>
          <p:nvPr/>
        </p:nvPicPr>
        <p:blipFill>
          <a:blip r:embed="rId2"/>
          <a:stretch>
            <a:fillRect/>
          </a:stretch>
        </p:blipFill>
        <p:spPr>
          <a:xfrm>
            <a:off x="1060572" y="840677"/>
            <a:ext cx="4162425" cy="790575"/>
          </a:xfrm>
          <a:prstGeom prst="rect">
            <a:avLst/>
          </a:prstGeom>
        </p:spPr>
      </p:pic>
    </p:spTree>
    <p:extLst>
      <p:ext uri="{BB962C8B-B14F-4D97-AF65-F5344CB8AC3E}">
        <p14:creationId xmlns:p14="http://schemas.microsoft.com/office/powerpoint/2010/main" val="2072417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BA60-1AA8-BF6E-B07A-61BF093A6832}"/>
              </a:ext>
            </a:extLst>
          </p:cNvPr>
          <p:cNvSpPr>
            <a:spLocks noGrp="1"/>
          </p:cNvSpPr>
          <p:nvPr>
            <p:ph type="title"/>
          </p:nvPr>
        </p:nvSpPr>
        <p:spPr>
          <a:xfrm>
            <a:off x="838200" y="365125"/>
            <a:ext cx="10515600" cy="549275"/>
          </a:xfrm>
        </p:spPr>
        <p:txBody>
          <a:bodyPr>
            <a:normAutofit fontScale="90000"/>
          </a:bodyPr>
          <a:lstStyle/>
          <a:p>
            <a:r>
              <a:rPr lang="en-US" b="1" dirty="0">
                <a:solidFill>
                  <a:srgbClr val="FF0000"/>
                </a:solidFill>
              </a:rPr>
              <a:t>DDL on table</a:t>
            </a:r>
          </a:p>
        </p:txBody>
      </p:sp>
      <p:sp>
        <p:nvSpPr>
          <p:cNvPr id="3" name="Content Placeholder 2">
            <a:extLst>
              <a:ext uri="{FF2B5EF4-FFF2-40B4-BE49-F238E27FC236}">
                <a16:creationId xmlns:a16="http://schemas.microsoft.com/office/drawing/2014/main" id="{A6387C0C-8FE7-B4CC-CEB2-1A59785C518B}"/>
              </a:ext>
            </a:extLst>
          </p:cNvPr>
          <p:cNvSpPr>
            <a:spLocks noGrp="1"/>
          </p:cNvSpPr>
          <p:nvPr>
            <p:ph idx="1"/>
          </p:nvPr>
        </p:nvSpPr>
        <p:spPr>
          <a:xfrm>
            <a:off x="838200" y="1115366"/>
            <a:ext cx="10515600" cy="5468313"/>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deptno</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identity(1,1)</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clustered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 not null,</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loc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cairo</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808080"/>
                </a:solidFill>
                <a:latin typeface="Consolas" panose="020B0609020204030204" pitchFamily="49" charset="0"/>
              </a:rPr>
              <a:t>    )</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ADD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COLUMN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dep_location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dept</a:t>
            </a: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275951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47F71-63BE-C173-DDF6-B806876135E9}"/>
              </a:ext>
            </a:extLst>
          </p:cNvPr>
          <p:cNvSpPr>
            <a:spLocks noGrp="1"/>
          </p:cNvSpPr>
          <p:nvPr>
            <p:ph idx="1"/>
          </p:nvPr>
        </p:nvSpPr>
        <p:spPr>
          <a:xfrm>
            <a:off x="614680" y="2659379"/>
            <a:ext cx="10515600" cy="1539241"/>
          </a:xfrm>
        </p:spPr>
        <p:txBody>
          <a:bodyPr>
            <a:normAutofit/>
          </a:bodyPr>
          <a:lstStyle/>
          <a:p>
            <a:pPr marL="0" indent="0" algn="ctr">
              <a:buNone/>
            </a:pPr>
            <a:r>
              <a:rPr lang="en-US" sz="6000" b="1" dirty="0">
                <a:solidFill>
                  <a:srgbClr val="FF0000"/>
                </a:solidFill>
              </a:rPr>
              <a:t>Constraints </a:t>
            </a:r>
          </a:p>
        </p:txBody>
      </p:sp>
    </p:spTree>
    <p:extLst>
      <p:ext uri="{BB962C8B-B14F-4D97-AF65-F5344CB8AC3E}">
        <p14:creationId xmlns:p14="http://schemas.microsoft.com/office/powerpoint/2010/main" val="218432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955B-44F0-E2B6-EAE6-242364F6DCF5}"/>
              </a:ext>
            </a:extLst>
          </p:cNvPr>
          <p:cNvSpPr>
            <a:spLocks noGrp="1"/>
          </p:cNvSpPr>
          <p:nvPr>
            <p:ph type="title"/>
          </p:nvPr>
        </p:nvSpPr>
        <p:spPr>
          <a:xfrm>
            <a:off x="838200" y="0"/>
            <a:ext cx="10515600" cy="315912"/>
          </a:xfrm>
        </p:spPr>
        <p:txBody>
          <a:bodyPr>
            <a:noAutofit/>
          </a:bodyPr>
          <a:lstStyle/>
          <a:p>
            <a:r>
              <a:rPr lang="en-US" sz="3200" b="1" dirty="0">
                <a:solidFill>
                  <a:srgbClr val="FF0000"/>
                </a:solidFill>
              </a:rPr>
              <a:t>Constrains of table</a:t>
            </a:r>
          </a:p>
        </p:txBody>
      </p:sp>
      <p:sp>
        <p:nvSpPr>
          <p:cNvPr id="3" name="Content Placeholder 2">
            <a:extLst>
              <a:ext uri="{FF2B5EF4-FFF2-40B4-BE49-F238E27FC236}">
                <a16:creationId xmlns:a16="http://schemas.microsoft.com/office/drawing/2014/main" id="{07D192DD-188C-F5C4-04A7-C3CDF537662B}"/>
              </a:ext>
            </a:extLst>
          </p:cNvPr>
          <p:cNvSpPr>
            <a:spLocks noGrp="1"/>
          </p:cNvSpPr>
          <p:nvPr>
            <p:ph idx="1"/>
          </p:nvPr>
        </p:nvSpPr>
        <p:spPr>
          <a:xfrm>
            <a:off x="294640" y="396240"/>
            <a:ext cx="11059160" cy="6461760"/>
          </a:xfrm>
        </p:spPr>
        <p:txBody>
          <a:bodyPr>
            <a:normAutofit/>
          </a:bodyPr>
          <a:lstStyle/>
          <a:p>
            <a:pPr marL="0" indent="0">
              <a:buNone/>
            </a:pPr>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id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15</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FF"/>
                </a:solidFill>
                <a:latin typeface="Consolas" panose="020B0609020204030204" pitchFamily="49" charset="0"/>
              </a:rPr>
              <a:t>address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egypt</a:t>
            </a:r>
            <a:r>
              <a:rPr lang="en-US" sz="1600" dirty="0">
                <a:solidFill>
                  <a:srgbClr val="FF0000"/>
                </a:solidFill>
                <a:latin typeface="Consolas" panose="020B0609020204030204" pitchFamily="49" charset="0"/>
              </a:rPr>
              <a: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hiring_date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birth_date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age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getdate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year</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birth_date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salary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overtime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net_salary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salary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isnull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overtime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 </a:t>
            </a:r>
            <a:r>
              <a:rPr lang="en-US" sz="1600" dirty="0">
                <a:solidFill>
                  <a:srgbClr val="0000FF"/>
                </a:solidFill>
                <a:latin typeface="Consolas" panose="020B0609020204030204" pitchFamily="49" charset="0"/>
              </a:rPr>
              <a:t>persisted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computed</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hour_rate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endParaRPr lang="en-US" sz="1600" dirty="0">
              <a:solidFill>
                <a:srgbClr val="000000"/>
              </a:solidFill>
              <a:latin typeface="Consolas" panose="020B0609020204030204" pitchFamily="49" charset="0"/>
            </a:endParaRPr>
          </a:p>
          <a:p>
            <a:pPr marL="457200" lvl="1" indent="0">
              <a:buNone/>
            </a:pPr>
            <a:r>
              <a:rPr lang="en-US" sz="1600" dirty="0">
                <a:solidFill>
                  <a:srgbClr val="000000"/>
                </a:solidFill>
                <a:latin typeface="Consolas" panose="020B0609020204030204" pitchFamily="49" charset="0"/>
              </a:rPr>
              <a:t>gender </a:t>
            </a:r>
            <a:r>
              <a:rPr lang="en-US" sz="1600" dirty="0">
                <a:solidFill>
                  <a:srgbClr val="0000FF"/>
                </a:solidFill>
                <a:latin typeface="Consolas" panose="020B0609020204030204" pitchFamily="49" charset="0"/>
              </a:rPr>
              <a:t>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r>
              <a:rPr lang="en-US" sz="1600" dirty="0" err="1">
                <a:solidFill>
                  <a:srgbClr val="000000"/>
                </a:solidFill>
                <a:latin typeface="Consolas" panose="020B0609020204030204" pitchFamily="49" charset="0"/>
              </a:rPr>
              <a:t>dep_id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457200" lvl="1" indent="0">
              <a:buNone/>
            </a:pPr>
            <a:endParaRPr lang="en-US" sz="20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primary_key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primary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key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name</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fr-FR" sz="1700" dirty="0" err="1">
                <a:solidFill>
                  <a:srgbClr val="0000FF"/>
                </a:solidFill>
                <a:latin typeface="Consolas" panose="020B0609020204030204" pitchFamily="49" charset="0"/>
              </a:rPr>
              <a:t>constraint</a:t>
            </a:r>
            <a:r>
              <a:rPr lang="fr-FR" sz="1700" dirty="0">
                <a:solidFill>
                  <a:srgbClr val="000000"/>
                </a:solidFill>
                <a:latin typeface="Consolas" panose="020B0609020204030204" pitchFamily="49" charset="0"/>
              </a:rPr>
              <a:t> </a:t>
            </a:r>
            <a:r>
              <a:rPr lang="fr-FR" sz="1700" dirty="0" err="1">
                <a:solidFill>
                  <a:srgbClr val="000000"/>
                </a:solidFill>
                <a:latin typeface="Consolas" panose="020B0609020204030204" pitchFamily="49" charset="0"/>
              </a:rPr>
              <a:t>unique_sal</a:t>
            </a:r>
            <a:r>
              <a:rPr lang="fr-FR" sz="1700" dirty="0">
                <a:solidFill>
                  <a:srgbClr val="000000"/>
                </a:solidFill>
                <a:latin typeface="Consolas" panose="020B0609020204030204" pitchFamily="49" charset="0"/>
              </a:rPr>
              <a:t> </a:t>
            </a:r>
            <a:r>
              <a:rPr lang="fr-FR" sz="1700" dirty="0">
                <a:solidFill>
                  <a:srgbClr val="0000FF"/>
                </a:solidFill>
                <a:latin typeface="Consolas" panose="020B0609020204030204" pitchFamily="49" charset="0"/>
              </a:rPr>
              <a:t>unique</a:t>
            </a:r>
            <a:r>
              <a:rPr lang="fr-FR" sz="1700" dirty="0">
                <a:solidFill>
                  <a:srgbClr val="808080"/>
                </a:solidFill>
                <a:latin typeface="Consolas" panose="020B0609020204030204" pitchFamily="49" charset="0"/>
              </a:rPr>
              <a:t>(</a:t>
            </a:r>
            <a:r>
              <a:rPr lang="fr-FR" sz="1700" dirty="0" err="1">
                <a:solidFill>
                  <a:srgbClr val="000000"/>
                </a:solidFill>
                <a:latin typeface="Consolas" panose="020B0609020204030204" pitchFamily="49" charset="0"/>
              </a:rPr>
              <a:t>salary</a:t>
            </a:r>
            <a:r>
              <a:rPr lang="fr-FR" sz="1700" dirty="0">
                <a:solidFill>
                  <a:srgbClr val="808080"/>
                </a:solidFill>
                <a:latin typeface="Consolas" panose="020B0609020204030204" pitchFamily="49" charset="0"/>
              </a:rPr>
              <a:t>),</a:t>
            </a:r>
            <a:endParaRPr lang="fr-FR"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min_salary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salary </a:t>
            </a:r>
            <a:r>
              <a:rPr lang="en-US" sz="1700" dirty="0">
                <a:solidFill>
                  <a:srgbClr val="808080"/>
                </a:solidFill>
                <a:latin typeface="Consolas" panose="020B0609020204030204" pitchFamily="49" charset="0"/>
              </a:rPr>
              <a:t>&gt;</a:t>
            </a:r>
            <a:r>
              <a:rPr lang="en-US" sz="1700" dirty="0">
                <a:solidFill>
                  <a:srgbClr val="000000"/>
                </a:solidFill>
                <a:latin typeface="Consolas" panose="020B0609020204030204" pitchFamily="49" charset="0"/>
              </a:rPr>
              <a:t> 1000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over_time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overtime </a:t>
            </a:r>
            <a:r>
              <a:rPr lang="en-US" sz="1700" dirty="0">
                <a:solidFill>
                  <a:srgbClr val="808080"/>
                </a:solidFill>
                <a:latin typeface="Consolas" panose="020B0609020204030204" pitchFamily="49" charset="0"/>
              </a:rPr>
              <a:t>between</a:t>
            </a:r>
            <a:r>
              <a:rPr lang="en-US" sz="1700" dirty="0">
                <a:solidFill>
                  <a:srgbClr val="000000"/>
                </a:solidFill>
                <a:latin typeface="Consolas" panose="020B0609020204030204" pitchFamily="49" charset="0"/>
              </a:rPr>
              <a:t> 44 </a:t>
            </a:r>
            <a:r>
              <a:rPr lang="en-US" sz="1700" dirty="0">
                <a:solidFill>
                  <a:srgbClr val="808080"/>
                </a:solidFill>
                <a:latin typeface="Consolas" panose="020B0609020204030204" pitchFamily="49" charset="0"/>
              </a:rPr>
              <a:t>and</a:t>
            </a:r>
            <a:r>
              <a:rPr lang="en-US" sz="1700" dirty="0">
                <a:solidFill>
                  <a:srgbClr val="000000"/>
                </a:solidFill>
                <a:latin typeface="Consolas" panose="020B0609020204030204" pitchFamily="49" charset="0"/>
              </a:rPr>
              <a:t> 50</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pPr marL="457200" lvl="1" indent="0">
              <a:buNone/>
            </a:pPr>
            <a:r>
              <a:rPr lang="en-US" sz="1700" dirty="0">
                <a:solidFill>
                  <a:srgbClr val="0000FF"/>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address_constraint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check </a:t>
            </a:r>
            <a:r>
              <a:rPr lang="en-US" sz="1700" dirty="0">
                <a:solidFill>
                  <a:srgbClr val="808080"/>
                </a:solidFill>
                <a:latin typeface="Consolas" panose="020B0609020204030204" pitchFamily="49" charset="0"/>
              </a:rPr>
              <a:t>(</a:t>
            </a:r>
            <a:r>
              <a:rPr lang="en-US" sz="1700" dirty="0">
                <a:solidFill>
                  <a:srgbClr val="0000FF"/>
                </a:solidFill>
                <a:latin typeface="Consolas" panose="020B0609020204030204" pitchFamily="49" charset="0"/>
              </a:rPr>
              <a:t>address</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in</a:t>
            </a:r>
            <a:r>
              <a:rPr lang="en-US" sz="1700" dirty="0">
                <a:solidFill>
                  <a:srgbClr val="0000FF"/>
                </a:solidFill>
                <a:latin typeface="Consolas" panose="020B0609020204030204" pitchFamily="49" charset="0"/>
              </a:rPr>
              <a:t> </a:t>
            </a:r>
            <a:r>
              <a:rPr lang="en-US" sz="1700" dirty="0">
                <a:solidFill>
                  <a:srgbClr val="808080"/>
                </a:solidFill>
                <a:latin typeface="Consolas" panose="020B0609020204030204" pitchFamily="49" charset="0"/>
              </a:rPr>
              <a:t>(</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egypt</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FF0000"/>
                </a:solidFill>
                <a:latin typeface="Consolas" panose="020B0609020204030204" pitchFamily="49" charset="0"/>
              </a:rPr>
              <a:t>'</a:t>
            </a:r>
            <a:r>
              <a:rPr lang="en-US" sz="1700" dirty="0" err="1">
                <a:solidFill>
                  <a:srgbClr val="FF0000"/>
                </a:solidFill>
                <a:latin typeface="Consolas" panose="020B0609020204030204" pitchFamily="49" charset="0"/>
              </a:rPr>
              <a:t>cairo</a:t>
            </a:r>
            <a:r>
              <a:rPr lang="en-US" sz="1700" dirty="0">
                <a:solidFill>
                  <a:srgbClr val="FF0000"/>
                </a:solidFill>
                <a:latin typeface="Consolas" panose="020B0609020204030204" pitchFamily="49" charset="0"/>
              </a:rPr>
              <a:t>’</a:t>
            </a:r>
            <a:r>
              <a:rPr lang="en-US" sz="1700" dirty="0">
                <a:solidFill>
                  <a:srgbClr val="808080"/>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constraint </a:t>
            </a:r>
            <a:r>
              <a:rPr lang="en-US" sz="1700" dirty="0" err="1">
                <a:solidFill>
                  <a:srgbClr val="000000"/>
                </a:solidFill>
                <a:latin typeface="Consolas" panose="020B0609020204030204" pitchFamily="49" charset="0"/>
              </a:rPr>
              <a:t>dep_id_FK</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foreign key(</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 references </a:t>
            </a:r>
            <a:r>
              <a:rPr lang="en-US" sz="1700" dirty="0">
                <a:solidFill>
                  <a:srgbClr val="000000"/>
                </a:solidFill>
                <a:latin typeface="Consolas" panose="020B0609020204030204" pitchFamily="49" charset="0"/>
              </a:rPr>
              <a:t>department</a:t>
            </a:r>
            <a:r>
              <a:rPr lang="en-US" sz="1700" dirty="0">
                <a:solidFill>
                  <a:srgbClr val="0000FF"/>
                </a:solidFill>
                <a:latin typeface="Consolas" panose="020B0609020204030204" pitchFamily="49" charset="0"/>
              </a:rPr>
              <a:t> (</a:t>
            </a:r>
            <a:r>
              <a:rPr lang="en-US" sz="1700" dirty="0" err="1">
                <a:solidFill>
                  <a:srgbClr val="0000FF"/>
                </a:solidFill>
                <a:latin typeface="Consolas" panose="020B0609020204030204" pitchFamily="49" charset="0"/>
              </a:rPr>
              <a:t>dep_id</a:t>
            </a:r>
            <a:r>
              <a:rPr lang="en-US" sz="1700" dirty="0">
                <a:solidFill>
                  <a:srgbClr val="0000FF"/>
                </a:solidFill>
                <a:latin typeface="Consolas" panose="020B0609020204030204" pitchFamily="49" charset="0"/>
              </a:rPr>
              <a:t>)</a:t>
            </a:r>
          </a:p>
          <a:p>
            <a:pPr marL="457200" lvl="1" indent="0">
              <a:buNone/>
            </a:pP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delete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set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null</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on</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update</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cascade</a:t>
            </a:r>
          </a:p>
          <a:p>
            <a:pPr marL="457200" lvl="1" indent="0">
              <a:buNone/>
            </a:pPr>
            <a:r>
              <a:rPr lang="en-US" sz="1800"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20862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A8F-A6A2-F610-E85B-99E3D6236B3A}"/>
              </a:ext>
            </a:extLst>
          </p:cNvPr>
          <p:cNvSpPr>
            <a:spLocks noGrp="1"/>
          </p:cNvSpPr>
          <p:nvPr>
            <p:ph type="title"/>
          </p:nvPr>
        </p:nvSpPr>
        <p:spPr>
          <a:xfrm>
            <a:off x="838200" y="365125"/>
            <a:ext cx="10515600" cy="498475"/>
          </a:xfrm>
        </p:spPr>
        <p:txBody>
          <a:bodyPr>
            <a:normAutofit fontScale="90000"/>
          </a:bodyPr>
          <a:lstStyle/>
          <a:p>
            <a:r>
              <a:rPr lang="en-US" b="1" dirty="0">
                <a:solidFill>
                  <a:srgbClr val="FF0000"/>
                </a:solidFill>
              </a:rPr>
              <a:t>Constraints (cont.)</a:t>
            </a:r>
          </a:p>
        </p:txBody>
      </p:sp>
      <p:sp>
        <p:nvSpPr>
          <p:cNvPr id="3" name="Content Placeholder 2">
            <a:extLst>
              <a:ext uri="{FF2B5EF4-FFF2-40B4-BE49-F238E27FC236}">
                <a16:creationId xmlns:a16="http://schemas.microsoft.com/office/drawing/2014/main" id="{63ABA27A-68ED-B457-644A-BA7DDAB291BF}"/>
              </a:ext>
            </a:extLst>
          </p:cNvPr>
          <p:cNvSpPr>
            <a:spLocks noGrp="1"/>
          </p:cNvSpPr>
          <p:nvPr>
            <p:ph idx="1"/>
          </p:nvPr>
        </p:nvSpPr>
        <p:spPr>
          <a:xfrm>
            <a:off x="838200" y="863600"/>
            <a:ext cx="10515600" cy="5313363"/>
          </a:xfrm>
        </p:spPr>
        <p:txBody>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drop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constraint</a:t>
            </a:r>
            <a:r>
              <a:rPr lang="en-US" sz="1800" dirty="0">
                <a:solidFill>
                  <a:srgbClr val="000000"/>
                </a:solidFill>
                <a:latin typeface="Consolas" panose="020B0609020204030204" pitchFamily="49" charset="0"/>
              </a:rPr>
              <a:t> c1</a:t>
            </a:r>
          </a:p>
          <a:p>
            <a:r>
              <a:rPr lang="fr-FR" sz="2000" dirty="0">
                <a:solidFill>
                  <a:srgbClr val="0000FF"/>
                </a:solidFill>
                <a:latin typeface="Consolas" panose="020B0609020204030204" pitchFamily="49" charset="0"/>
              </a:rPr>
              <a:t>Alter table </a:t>
            </a:r>
            <a:r>
              <a:rPr lang="fr-FR" sz="1800" dirty="0" err="1">
                <a:solidFill>
                  <a:srgbClr val="000000"/>
                </a:solidFill>
                <a:latin typeface="Consolas" panose="020B0609020204030204" pitchFamily="49" charset="0"/>
              </a:rPr>
              <a:t>employee</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add</a:t>
            </a:r>
            <a:r>
              <a:rPr lang="fr-FR" sz="2000" dirty="0">
                <a:solidFill>
                  <a:srgbClr val="0000FF"/>
                </a:solidFill>
                <a:latin typeface="Consolas" panose="020B0609020204030204" pitchFamily="49" charset="0"/>
              </a:rPr>
              <a:t> </a:t>
            </a:r>
            <a:r>
              <a:rPr lang="fr-FR" sz="2000" dirty="0" err="1">
                <a:solidFill>
                  <a:srgbClr val="0000FF"/>
                </a:solidFill>
                <a:latin typeface="Consolas" panose="020B0609020204030204" pitchFamily="49" charset="0"/>
              </a:rPr>
              <a:t>constraint</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unique_sal</a:t>
            </a: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unique</a:t>
            </a:r>
            <a:r>
              <a:rPr lang="fr-FR" sz="2000" dirty="0">
                <a:solidFill>
                  <a:srgbClr val="808080"/>
                </a:solidFill>
                <a:latin typeface="Consolas" panose="020B0609020204030204" pitchFamily="49" charset="0"/>
              </a:rPr>
              <a:t>(</a:t>
            </a:r>
            <a:r>
              <a:rPr lang="fr-FR" sz="2000" dirty="0" err="1">
                <a:solidFill>
                  <a:srgbClr val="000000"/>
                </a:solidFill>
                <a:latin typeface="Consolas" panose="020B0609020204030204" pitchFamily="49" charset="0"/>
              </a:rPr>
              <a:t>salary</a:t>
            </a:r>
            <a:r>
              <a:rPr lang="fr-FR" sz="2000" dirty="0">
                <a:solidFill>
                  <a:srgbClr val="808080"/>
                </a:solidFill>
                <a:latin typeface="Consolas" panose="020B0609020204030204" pitchFamily="49" charset="0"/>
              </a:rPr>
              <a:t>), // </a:t>
            </a:r>
            <a:endParaRPr lang="fr-FR" sz="2000" dirty="0">
              <a:solidFill>
                <a:srgbClr val="000000"/>
              </a:solidFill>
              <a:latin typeface="Consolas" panose="020B0609020204030204" pitchFamily="49" charset="0"/>
            </a:endParaRPr>
          </a:p>
          <a:p>
            <a:pPr lvl="1"/>
            <a:r>
              <a:rPr lang="en-US" dirty="0"/>
              <a:t>The created constraints must match the old data </a:t>
            </a:r>
          </a:p>
          <a:p>
            <a:pPr lvl="1"/>
            <a:r>
              <a:rPr lang="en-US" dirty="0"/>
              <a:t>Not shared between tables</a:t>
            </a:r>
          </a:p>
          <a:p>
            <a:r>
              <a:rPr lang="en-US" dirty="0"/>
              <a:t>Constraints not assigned to datatype but Rule can</a:t>
            </a:r>
          </a:p>
          <a:p>
            <a:r>
              <a:rPr lang="en-US" dirty="0"/>
              <a:t>Column can has more than one constraints</a:t>
            </a:r>
          </a:p>
        </p:txBody>
      </p:sp>
    </p:spTree>
    <p:extLst>
      <p:ext uri="{BB962C8B-B14F-4D97-AF65-F5344CB8AC3E}">
        <p14:creationId xmlns:p14="http://schemas.microsoft.com/office/powerpoint/2010/main" val="129506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4BA1-5EE5-5FC1-C711-5337FDCB6766}"/>
              </a:ext>
            </a:extLst>
          </p:cNvPr>
          <p:cNvSpPr>
            <a:spLocks noGrp="1"/>
          </p:cNvSpPr>
          <p:nvPr>
            <p:ph type="title"/>
          </p:nvPr>
        </p:nvSpPr>
        <p:spPr>
          <a:xfrm>
            <a:off x="913795" y="43934"/>
            <a:ext cx="10353762" cy="687586"/>
          </a:xfrm>
        </p:spPr>
        <p:txBody>
          <a:bodyPr>
            <a:normAutofit fontScale="90000"/>
          </a:bodyPr>
          <a:lstStyle/>
          <a:p>
            <a:r>
              <a:rPr lang="en-US" b="1" dirty="0">
                <a:solidFill>
                  <a:srgbClr val="FF0000"/>
                </a:solidFill>
              </a:rPr>
              <a:t>Rules</a:t>
            </a:r>
          </a:p>
        </p:txBody>
      </p:sp>
      <p:sp>
        <p:nvSpPr>
          <p:cNvPr id="3" name="Content Placeholder 2">
            <a:extLst>
              <a:ext uri="{FF2B5EF4-FFF2-40B4-BE49-F238E27FC236}">
                <a16:creationId xmlns:a16="http://schemas.microsoft.com/office/drawing/2014/main" id="{A9537A48-401D-1484-FCF7-2701228F7426}"/>
              </a:ext>
            </a:extLst>
          </p:cNvPr>
          <p:cNvSpPr>
            <a:spLocks noGrp="1"/>
          </p:cNvSpPr>
          <p:nvPr>
            <p:ph idx="1"/>
          </p:nvPr>
        </p:nvSpPr>
        <p:spPr>
          <a:xfrm>
            <a:off x="301450" y="864158"/>
            <a:ext cx="11890549" cy="5993842"/>
          </a:xfrm>
        </p:spPr>
        <p:txBody>
          <a:bodyPr>
            <a:normAutofit/>
          </a:bodyPr>
          <a:lstStyle/>
          <a:p>
            <a:r>
              <a:rPr lang="en-US" sz="2400" dirty="0"/>
              <a:t>It’s global [shared between tables]</a:t>
            </a:r>
          </a:p>
          <a:p>
            <a:r>
              <a:rPr lang="en-US" sz="2400" dirty="0"/>
              <a:t>Rules are only applied to the new added data unlike constraints. </a:t>
            </a:r>
          </a:p>
          <a:p>
            <a:r>
              <a:rPr lang="en-US" sz="2400" dirty="0"/>
              <a:t>the column can only have one Rule, if you assign new rule it overrides the old one</a:t>
            </a:r>
          </a:p>
          <a:p>
            <a:r>
              <a:rPr lang="en-US" sz="2400" dirty="0"/>
              <a:t>Rules can be shared between multiple columns on different tables </a:t>
            </a:r>
          </a:p>
          <a:p>
            <a:r>
              <a:rPr lang="en-US" sz="2400" dirty="0"/>
              <a:t>Example</a:t>
            </a:r>
          </a:p>
          <a:p>
            <a:pPr lvl="1"/>
            <a:r>
              <a:rPr kumimoji="0" lang="en-US" altLang="en-US" sz="2000" b="0" i="0" u="none" strike="noStrike" cap="none" normalizeH="0" baseline="0" dirty="0">
                <a:ln>
                  <a:noFill/>
                </a:ln>
                <a:solidFill>
                  <a:srgbClr val="00B0F0"/>
                </a:solidFill>
                <a:effectLst/>
                <a:latin typeface="Arial Unicode MS"/>
              </a:rPr>
              <a:t>CREATE</a:t>
            </a:r>
            <a:r>
              <a:rPr kumimoji="0" lang="en-US" altLang="en-US" sz="2000" b="0" i="0" u="none" strike="noStrike" cap="none" normalizeH="0" baseline="0" dirty="0">
                <a:ln>
                  <a:noFill/>
                </a:ln>
                <a:solidFill>
                  <a:schemeClr val="tx1"/>
                </a:solidFill>
                <a:effectLst/>
                <a:latin typeface="Arial Unicode MS"/>
              </a:rPr>
              <a:t> </a:t>
            </a:r>
            <a:r>
              <a:rPr kumimoji="0" lang="en-US" altLang="en-US" sz="2000" b="0" i="0" u="none" strike="noStrike" cap="none" normalizeH="0" baseline="0" dirty="0">
                <a:ln>
                  <a:noFill/>
                </a:ln>
                <a:solidFill>
                  <a:srgbClr val="00B0F0"/>
                </a:solidFill>
                <a:effectLst/>
                <a:latin typeface="Arial Unicode MS"/>
              </a:rPr>
              <a:t>RULE</a:t>
            </a:r>
            <a:r>
              <a:rPr kumimoji="0" lang="en-US" altLang="en-US" sz="2000" b="0" i="0" u="none" strike="noStrike" cap="none" normalizeH="0" baseline="0" dirty="0">
                <a:ln>
                  <a:noFill/>
                </a:ln>
                <a:solidFill>
                  <a:schemeClr val="tx1"/>
                </a:solidFill>
                <a:effectLst/>
                <a:latin typeface="Arial Unicode MS"/>
              </a:rPr>
              <a:t> range_rule </a:t>
            </a:r>
            <a:r>
              <a:rPr kumimoji="0" lang="en-US" altLang="en-US" sz="2000" b="0" i="0" u="none" strike="noStrike" cap="none" normalizeH="0" baseline="0" dirty="0">
                <a:ln>
                  <a:noFill/>
                </a:ln>
                <a:solidFill>
                  <a:srgbClr val="0070C0"/>
                </a:solidFill>
                <a:effectLst/>
                <a:latin typeface="Arial Unicode MS"/>
              </a:rPr>
              <a:t>AS</a:t>
            </a:r>
            <a:r>
              <a:rPr kumimoji="0" lang="en-US" altLang="en-US" sz="2000" b="0" i="0" u="none" strike="noStrike" cap="none" normalizeH="0" baseline="0" dirty="0">
                <a:ln>
                  <a:noFill/>
                </a:ln>
                <a:solidFill>
                  <a:schemeClr val="tx1"/>
                </a:solidFill>
                <a:effectLst/>
                <a:latin typeface="Arial Unicode MS"/>
              </a:rPr>
              <a:t> @value BETWEEN 1 AND 100 </a:t>
            </a:r>
          </a:p>
          <a:p>
            <a:pPr lvl="1"/>
            <a:r>
              <a:rPr lang="en-US" sz="2000" dirty="0">
                <a:ln>
                  <a:noFill/>
                </a:ln>
                <a:solidFill>
                  <a:schemeClr val="tx1"/>
                </a:solidFill>
                <a:effectLst/>
                <a:latin typeface="Arial Unicode MS"/>
              </a:rPr>
              <a:t>Binding a Rule to a Column: </a:t>
            </a:r>
            <a:r>
              <a:rPr kumimoji="0" lang="en-US" altLang="en-US" sz="2000" b="0" i="0" u="none" strike="noStrike" cap="none" normalizeH="0" baseline="0" dirty="0">
                <a:ln>
                  <a:noFill/>
                </a:ln>
                <a:solidFill>
                  <a:schemeClr val="tx1"/>
                </a:solidFill>
                <a:effectLst/>
                <a:latin typeface="Arial Unicode MS"/>
              </a:rPr>
              <a:t>EXEC </a:t>
            </a:r>
            <a:r>
              <a:rPr kumimoji="0" lang="en-US" altLang="en-US" sz="2000" b="1" i="0" u="none" strike="noStrike" cap="none" normalizeH="0" baseline="0" dirty="0">
                <a:ln>
                  <a:noFill/>
                </a:ln>
                <a:solidFill>
                  <a:srgbClr val="FF0000"/>
                </a:solidFill>
                <a:effectLst/>
                <a:latin typeface="Arial Unicode MS"/>
              </a:rPr>
              <a:t>sp_</a:t>
            </a:r>
            <a:r>
              <a:rPr lang="en-US" altLang="en-US" sz="2000" b="1" dirty="0">
                <a:ln>
                  <a:noFill/>
                </a:ln>
                <a:solidFill>
                  <a:srgbClr val="FF0000"/>
                </a:solidFill>
                <a:effectLst/>
                <a:latin typeface="Arial Unicode MS"/>
              </a:rPr>
              <a:t>bindrule</a:t>
            </a:r>
            <a:r>
              <a:rPr kumimoji="0" lang="en-US" altLang="en-US" sz="2000" b="1" i="0" u="none" strike="noStrike" cap="none" normalizeH="0" baseline="0" dirty="0">
                <a:ln>
                  <a:noFill/>
                </a:ln>
                <a:solidFill>
                  <a:srgbClr val="FF0000"/>
                </a:solidFill>
                <a:effectLst/>
                <a:latin typeface="Arial Unicode MS"/>
              </a:rPr>
              <a:t> </a:t>
            </a:r>
            <a:r>
              <a:rPr kumimoji="0" lang="en-US" altLang="en-US" sz="2000" b="0" i="0" u="none" strike="noStrike" cap="none" normalizeH="0" baseline="0" dirty="0">
                <a:ln>
                  <a:noFill/>
                </a:ln>
                <a:solidFill>
                  <a:schemeClr val="tx1"/>
                </a:solidFill>
                <a:effectLst/>
                <a:latin typeface="Arial Unicode MS"/>
              </a:rPr>
              <a:t>range_rule, '</a:t>
            </a:r>
            <a:r>
              <a:rPr kumimoji="0" lang="en-US" altLang="en-US" sz="2000" b="0" i="0" u="none" strike="noStrike" cap="none" normalizeH="0" baseline="0" dirty="0" err="1">
                <a:ln>
                  <a:noFill/>
                </a:ln>
                <a:solidFill>
                  <a:schemeClr val="tx1"/>
                </a:solidFill>
                <a:effectLst/>
                <a:latin typeface="Arial Unicode MS"/>
              </a:rPr>
              <a:t>table_name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column_name</a:t>
            </a:r>
            <a:r>
              <a:rPr kumimoji="0" lang="en-US" altLang="en-US" sz="2000" b="0" i="0" u="none" strike="noStrike" cap="none" normalizeH="0" baseline="0" dirty="0">
                <a:ln>
                  <a:noFill/>
                </a:ln>
                <a:solidFill>
                  <a:schemeClr val="tx1"/>
                </a:solidFill>
                <a:effectLst/>
                <a:latin typeface="Arial Unicode MS"/>
              </a:rPr>
              <a:t>]’ </a:t>
            </a:r>
            <a:endParaRPr kumimoji="0" lang="en-US" altLang="en-US" sz="2000" b="1" i="0" u="none" strike="noStrike" cap="none" normalizeH="0" baseline="0" dirty="0">
              <a:ln>
                <a:noFill/>
              </a:ln>
              <a:solidFill>
                <a:schemeClr val="tx1"/>
              </a:solidFill>
              <a:effectLst/>
            </a:endParaRPr>
          </a:p>
          <a:p>
            <a:pPr fontAlgn="base"/>
            <a:r>
              <a:rPr lang="en-US" altLang="en-US" sz="2400" dirty="0"/>
              <a:t>To drop a rule, you can use the DROP RULE statement. However, you need to unbind it first using sp_unbindrule:</a:t>
            </a:r>
          </a:p>
          <a:p>
            <a:pPr lvl="1" fontAlgn="base"/>
            <a:r>
              <a:rPr lang="en-US" dirty="0">
                <a:ln>
                  <a:noFill/>
                </a:ln>
                <a:solidFill>
                  <a:schemeClr val="tx1"/>
                </a:solidFill>
                <a:effectLst/>
                <a:latin typeface="Arial Unicode MS"/>
              </a:rPr>
              <a:t>EXEC </a:t>
            </a:r>
            <a:r>
              <a:rPr lang="en-US" b="1" dirty="0">
                <a:solidFill>
                  <a:srgbClr val="FF0000"/>
                </a:solidFill>
                <a:latin typeface="Arial Unicode MS"/>
              </a:rPr>
              <a:t>sp_unbindrule</a:t>
            </a:r>
            <a:r>
              <a:rPr lang="en-US" b="1" dirty="0">
                <a:ln>
                  <a:noFill/>
                </a:ln>
                <a:solidFill>
                  <a:srgbClr val="FFFF00"/>
                </a:solidFill>
                <a:effectLst/>
                <a:latin typeface="Arial Unicode MS"/>
              </a:rPr>
              <a:t> </a:t>
            </a:r>
            <a:r>
              <a:rPr lang="en-US" dirty="0">
                <a:ln>
                  <a:noFill/>
                </a:ln>
                <a:solidFill>
                  <a:schemeClr val="tx1"/>
                </a:solidFill>
                <a:effectLst/>
                <a:latin typeface="Arial Unicode MS"/>
              </a:rPr>
              <a:t>'</a:t>
            </a:r>
            <a:r>
              <a:rPr lang="en-US" dirty="0" err="1">
                <a:ln>
                  <a:noFill/>
                </a:ln>
                <a:solidFill>
                  <a:schemeClr val="tx1"/>
                </a:solidFill>
                <a:effectLst/>
                <a:latin typeface="Arial Unicode MS"/>
              </a:rPr>
              <a:t>table_name</a:t>
            </a:r>
            <a:r>
              <a:rPr lang="en-US" dirty="0">
                <a:ln>
                  <a:noFill/>
                </a:ln>
                <a:solidFill>
                  <a:schemeClr val="tx1"/>
                </a:solidFill>
                <a:effectLst/>
                <a:latin typeface="Arial Unicode MS"/>
              </a:rPr>
              <a:t>.[</a:t>
            </a:r>
            <a:r>
              <a:rPr lang="en-US" dirty="0" err="1">
                <a:ln>
                  <a:noFill/>
                </a:ln>
                <a:solidFill>
                  <a:schemeClr val="tx1"/>
                </a:solidFill>
                <a:effectLst/>
                <a:latin typeface="Arial Unicode MS"/>
              </a:rPr>
              <a:t>column_name</a:t>
            </a:r>
            <a:r>
              <a:rPr lang="en-US" dirty="0">
                <a:ln>
                  <a:noFill/>
                </a:ln>
                <a:solidFill>
                  <a:schemeClr val="tx1"/>
                </a:solidFill>
                <a:effectLst/>
                <a:latin typeface="Arial Unicode MS"/>
              </a:rPr>
              <a:t>]'</a:t>
            </a:r>
          </a:p>
          <a:p>
            <a:pPr lvl="1" fontAlgn="base"/>
            <a:r>
              <a:rPr lang="en-US" altLang="en-US" dirty="0">
                <a:ln>
                  <a:noFill/>
                </a:ln>
                <a:solidFill>
                  <a:schemeClr val="tx1"/>
                </a:solidFill>
                <a:effectLst/>
                <a:latin typeface="Arial Unicode MS"/>
              </a:rPr>
              <a:t>DROP RULE rule_name </a:t>
            </a:r>
          </a:p>
          <a:p>
            <a:pPr indent="-342900" defTabSz="914400" eaLnBrk="0" fontAlgn="base" hangingPunct="0">
              <a:spcBef>
                <a:spcPct val="0"/>
              </a:spcBef>
              <a:spcAft>
                <a:spcPct val="0"/>
              </a:spcAft>
              <a:buClrTx/>
              <a:buSzTx/>
            </a:pPr>
            <a:r>
              <a:rPr lang="en-US" altLang="en-US" sz="2400" dirty="0"/>
              <a:t>But it’s better to use </a:t>
            </a:r>
            <a:r>
              <a:rPr lang="en-US" sz="2400" dirty="0"/>
              <a:t>CHECK constraints as it is the modern and recommended approach for enforcing data integrity constraints at the database level</a:t>
            </a:r>
          </a:p>
          <a:p>
            <a:pPr indent="-342900" defTabSz="914400" eaLnBrk="0" fontAlgn="base" hangingPunct="0">
              <a:spcBef>
                <a:spcPct val="0"/>
              </a:spcBef>
              <a:spcAft>
                <a:spcPct val="0"/>
              </a:spcAft>
              <a:buClrTx/>
              <a:buSzTx/>
            </a:pPr>
            <a:r>
              <a:rPr lang="en-US" altLang="en-US" sz="2400" dirty="0"/>
              <a:t>Column can has constrain and rule at the same time, but constraint applied first</a:t>
            </a:r>
          </a:p>
          <a:p>
            <a:pPr indent="-342900" defTabSz="914400" eaLnBrk="0" fontAlgn="base" hangingPunct="0">
              <a:spcBef>
                <a:spcPct val="0"/>
              </a:spcBef>
              <a:spcAft>
                <a:spcPct val="0"/>
              </a:spcAft>
              <a:buClrTx/>
              <a:buSzTx/>
            </a:pPr>
            <a:endParaRPr lang="en-US" altLang="en-US" sz="2400" dirty="0"/>
          </a:p>
        </p:txBody>
      </p:sp>
    </p:spTree>
    <p:extLst>
      <p:ext uri="{BB962C8B-B14F-4D97-AF65-F5344CB8AC3E}">
        <p14:creationId xmlns:p14="http://schemas.microsoft.com/office/powerpoint/2010/main" val="246883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F60D-11DE-BC63-D4AD-8012A5FEA2F1}"/>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ABEE2A2C-CFEE-34A9-CE5C-734A24F754B1}"/>
              </a:ext>
            </a:extLst>
          </p:cNvPr>
          <p:cNvSpPr>
            <a:spLocks noGrp="1"/>
          </p:cNvSpPr>
          <p:nvPr>
            <p:ph idx="1"/>
          </p:nvPr>
        </p:nvSpPr>
        <p:spPr/>
        <p:txBody>
          <a:bodyPr>
            <a:normAutofit/>
          </a:bodyPr>
          <a:lstStyle/>
          <a:p>
            <a:r>
              <a:rPr lang="en-US" sz="2400" dirty="0"/>
              <a:t>Create default </a:t>
            </a:r>
            <a:r>
              <a:rPr lang="en-US" sz="2400" dirty="0" err="1"/>
              <a:t>mydef</a:t>
            </a:r>
            <a:r>
              <a:rPr lang="en-US" sz="2400" dirty="0"/>
              <a:t> as 500</a:t>
            </a:r>
          </a:p>
          <a:p>
            <a:r>
              <a:rPr lang="en-US" sz="2400" dirty="0" err="1"/>
              <a:t>Sp_bindefault</a:t>
            </a:r>
            <a:r>
              <a:rPr lang="en-US" sz="2400" dirty="0"/>
              <a:t> </a:t>
            </a:r>
            <a:r>
              <a:rPr lang="en-US" sz="2400" dirty="0" err="1"/>
              <a:t>mydef</a:t>
            </a:r>
            <a:r>
              <a:rPr lang="en-US" sz="2400" dirty="0"/>
              <a:t>, 'emp.[salary]’</a:t>
            </a:r>
          </a:p>
          <a:p>
            <a:r>
              <a:rPr lang="en-US" altLang="en-US" sz="2400" dirty="0"/>
              <a:t>To drop a rule unbind it first</a:t>
            </a:r>
          </a:p>
          <a:p>
            <a:pPr lvl="1"/>
            <a:r>
              <a:rPr lang="en-US" sz="2000" dirty="0" err="1"/>
              <a:t>Sp_Unbindefault</a:t>
            </a:r>
            <a:r>
              <a:rPr lang="en-US" sz="2000" dirty="0"/>
              <a:t> 'emp.[salary]’</a:t>
            </a:r>
          </a:p>
          <a:p>
            <a:pPr lvl="1"/>
            <a:r>
              <a:rPr lang="en-US" sz="2000" dirty="0"/>
              <a:t>Drop default </a:t>
            </a:r>
            <a:r>
              <a:rPr lang="en-US" sz="2000" dirty="0" err="1"/>
              <a:t>mydef</a:t>
            </a:r>
            <a:endParaRPr lang="en-US" sz="2000" dirty="0"/>
          </a:p>
          <a:p>
            <a:endParaRPr lang="en-US" sz="2400" dirty="0"/>
          </a:p>
          <a:p>
            <a:endParaRPr lang="en-US" sz="2400" dirty="0"/>
          </a:p>
          <a:p>
            <a:endParaRPr lang="en-US" sz="2400" dirty="0"/>
          </a:p>
        </p:txBody>
      </p:sp>
    </p:spTree>
    <p:extLst>
      <p:ext uri="{BB962C8B-B14F-4D97-AF65-F5344CB8AC3E}">
        <p14:creationId xmlns:p14="http://schemas.microsoft.com/office/powerpoint/2010/main" val="308889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BA07-CF5B-64A6-D085-3DAFA9FA5B23}"/>
              </a:ext>
            </a:extLst>
          </p:cNvPr>
          <p:cNvSpPr>
            <a:spLocks noGrp="1"/>
          </p:cNvSpPr>
          <p:nvPr>
            <p:ph type="title"/>
          </p:nvPr>
        </p:nvSpPr>
        <p:spPr>
          <a:xfrm>
            <a:off x="838200" y="365125"/>
            <a:ext cx="10515600" cy="762635"/>
          </a:xfrm>
        </p:spPr>
        <p:txBody>
          <a:bodyPr/>
          <a:lstStyle/>
          <a:p>
            <a:r>
              <a:rPr lang="en-US" dirty="0"/>
              <a:t>New data type</a:t>
            </a:r>
          </a:p>
        </p:txBody>
      </p:sp>
      <p:pic>
        <p:nvPicPr>
          <p:cNvPr id="5" name="Content Placeholder 4">
            <a:extLst>
              <a:ext uri="{FF2B5EF4-FFF2-40B4-BE49-F238E27FC236}">
                <a16:creationId xmlns:a16="http://schemas.microsoft.com/office/drawing/2014/main" id="{4383C4E3-8E98-F027-7003-1FADDDC372CA}"/>
              </a:ext>
            </a:extLst>
          </p:cNvPr>
          <p:cNvPicPr>
            <a:picLocks noGrp="1" noChangeAspect="1"/>
          </p:cNvPicPr>
          <p:nvPr>
            <p:ph idx="1"/>
          </p:nvPr>
        </p:nvPicPr>
        <p:blipFill>
          <a:blip r:embed="rId2"/>
          <a:stretch>
            <a:fillRect/>
          </a:stretch>
        </p:blipFill>
        <p:spPr>
          <a:xfrm>
            <a:off x="566737" y="1127760"/>
            <a:ext cx="7096125" cy="3048000"/>
          </a:xfrm>
        </p:spPr>
      </p:pic>
      <p:pic>
        <p:nvPicPr>
          <p:cNvPr id="7" name="Picture 6">
            <a:extLst>
              <a:ext uri="{FF2B5EF4-FFF2-40B4-BE49-F238E27FC236}">
                <a16:creationId xmlns:a16="http://schemas.microsoft.com/office/drawing/2014/main" id="{04C28619-65AE-5512-7DA0-BFB063879CFF}"/>
              </a:ext>
            </a:extLst>
          </p:cNvPr>
          <p:cNvPicPr>
            <a:picLocks noChangeAspect="1"/>
          </p:cNvPicPr>
          <p:nvPr/>
        </p:nvPicPr>
        <p:blipFill>
          <a:blip r:embed="rId3"/>
          <a:stretch>
            <a:fillRect/>
          </a:stretch>
        </p:blipFill>
        <p:spPr>
          <a:xfrm>
            <a:off x="566737" y="4530725"/>
            <a:ext cx="2695575" cy="1962150"/>
          </a:xfrm>
          <a:prstGeom prst="rect">
            <a:avLst/>
          </a:prstGeom>
        </p:spPr>
      </p:pic>
    </p:spTree>
    <p:extLst>
      <p:ext uri="{BB962C8B-B14F-4D97-AF65-F5344CB8AC3E}">
        <p14:creationId xmlns:p14="http://schemas.microsoft.com/office/powerpoint/2010/main" val="183851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F2C-CED4-E943-1B28-DDF8E2BEC275}"/>
              </a:ext>
            </a:extLst>
          </p:cNvPr>
          <p:cNvSpPr>
            <a:spLocks noGrp="1"/>
          </p:cNvSpPr>
          <p:nvPr>
            <p:ph type="title"/>
          </p:nvPr>
        </p:nvSpPr>
        <p:spPr/>
        <p:txBody>
          <a:bodyPr/>
          <a:lstStyle/>
          <a:p>
            <a:r>
              <a:rPr lang="en-US" dirty="0"/>
              <a:t>SQL System built in databases</a:t>
            </a:r>
          </a:p>
        </p:txBody>
      </p:sp>
      <p:sp>
        <p:nvSpPr>
          <p:cNvPr id="3" name="Content Placeholder 2">
            <a:extLst>
              <a:ext uri="{FF2B5EF4-FFF2-40B4-BE49-F238E27FC236}">
                <a16:creationId xmlns:a16="http://schemas.microsoft.com/office/drawing/2014/main" id="{7D58CCF3-CD3B-5396-09AB-138A590156AF}"/>
              </a:ext>
            </a:extLst>
          </p:cNvPr>
          <p:cNvSpPr>
            <a:spLocks noGrp="1"/>
          </p:cNvSpPr>
          <p:nvPr>
            <p:ph idx="1"/>
          </p:nvPr>
        </p:nvSpPr>
        <p:spPr>
          <a:xfrm>
            <a:off x="838200" y="1825624"/>
            <a:ext cx="10515600" cy="4758055"/>
          </a:xfrm>
        </p:spPr>
        <p:txBody>
          <a:bodyPr/>
          <a:lstStyle/>
          <a:p>
            <a:r>
              <a:rPr lang="en-US" dirty="0"/>
              <a:t>Four DB for  </a:t>
            </a:r>
          </a:p>
          <a:p>
            <a:pPr marL="514350" indent="-514350">
              <a:buFont typeface="+mj-lt"/>
              <a:buAutoNum type="arabicPeriod"/>
            </a:pPr>
            <a:r>
              <a:rPr lang="en-US" dirty="0"/>
              <a:t>Master: </a:t>
            </a:r>
          </a:p>
          <a:p>
            <a:pPr lvl="1"/>
            <a:r>
              <a:rPr lang="en-US" dirty="0"/>
              <a:t>contains all configuration of server</a:t>
            </a:r>
          </a:p>
          <a:p>
            <a:pPr lvl="1"/>
            <a:r>
              <a:rPr lang="en-US" dirty="0"/>
              <a:t>Metadata of server</a:t>
            </a:r>
          </a:p>
          <a:p>
            <a:pPr marL="514350" indent="-514350">
              <a:buFont typeface="+mj-lt"/>
              <a:buAutoNum type="arabicPeriod"/>
            </a:pPr>
            <a:r>
              <a:rPr lang="en-US" dirty="0"/>
              <a:t>Model:</a:t>
            </a:r>
          </a:p>
          <a:p>
            <a:pPr lvl="1"/>
            <a:r>
              <a:rPr lang="en-US" dirty="0"/>
              <a:t>Template that Each created DB takes an image from it</a:t>
            </a:r>
          </a:p>
          <a:p>
            <a:pPr marL="514350" indent="-514350">
              <a:buFont typeface="+mj-lt"/>
              <a:buAutoNum type="arabicPeriod"/>
            </a:pPr>
            <a:r>
              <a:rPr lang="en-US" dirty="0" err="1"/>
              <a:t>Msdb</a:t>
            </a:r>
            <a:r>
              <a:rPr lang="en-US" dirty="0"/>
              <a:t>:</a:t>
            </a:r>
          </a:p>
          <a:p>
            <a:pPr marL="971550" lvl="1" indent="-514350">
              <a:buFont typeface="+mj-lt"/>
              <a:buAutoNum type="arabicPeriod"/>
            </a:pPr>
            <a:r>
              <a:rPr lang="en-US" dirty="0"/>
              <a:t>Responsible For jobs and alerts on SQL server</a:t>
            </a:r>
          </a:p>
          <a:p>
            <a:pPr marL="514350" indent="-514350">
              <a:buFont typeface="+mj-lt"/>
              <a:buAutoNum type="arabicPeriod"/>
            </a:pPr>
            <a:r>
              <a:rPr lang="en-US" dirty="0" err="1"/>
              <a:t>tempdb</a:t>
            </a:r>
            <a:endParaRPr lang="en-US" dirty="0"/>
          </a:p>
          <a:p>
            <a:pPr lvl="1"/>
            <a:r>
              <a:rPr lang="en-US" dirty="0"/>
              <a:t>Server stores Temporary data at run-time like the inner queries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8511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170D9-7C35-DFCE-4A5C-8FD816D01ED7}"/>
              </a:ext>
            </a:extLst>
          </p:cNvPr>
          <p:cNvSpPr>
            <a:spLocks noGrp="1"/>
          </p:cNvSpPr>
          <p:nvPr>
            <p:ph idx="1"/>
          </p:nvPr>
        </p:nvSpPr>
        <p:spPr>
          <a:xfrm>
            <a:off x="913795" y="377073"/>
            <a:ext cx="10353762" cy="6023728"/>
          </a:xfrm>
        </p:spPr>
        <p:txBody>
          <a:bodyPr>
            <a:normAutofit/>
          </a:bodyPr>
          <a:lstStyle/>
          <a:p>
            <a:pPr marL="36900" indent="0">
              <a:buNone/>
            </a:pPr>
            <a:r>
              <a:rPr lang="en-US" dirty="0"/>
              <a:t> </a:t>
            </a:r>
            <a:r>
              <a:rPr lang="en-US" sz="3600" b="1" dirty="0"/>
              <a:t>execution order</a:t>
            </a:r>
            <a:endParaRPr lang="en-US" b="1" dirty="0"/>
          </a:p>
          <a:p>
            <a:pPr marL="914400" lvl="1" indent="-457200">
              <a:buFont typeface="+mj-lt"/>
              <a:buAutoNum type="arabicPeriod"/>
            </a:pPr>
            <a:r>
              <a:rPr lang="en-US" dirty="0"/>
              <a:t> subquery</a:t>
            </a:r>
          </a:p>
          <a:p>
            <a:pPr marL="914400" lvl="1" indent="-457200">
              <a:buFont typeface="+mj-lt"/>
              <a:buAutoNum type="arabicPeriod"/>
            </a:pPr>
            <a:r>
              <a:rPr lang="en-US" dirty="0"/>
              <a:t>from</a:t>
            </a:r>
          </a:p>
          <a:p>
            <a:pPr marL="914400" lvl="1" indent="-457200">
              <a:buFont typeface="+mj-lt"/>
              <a:buAutoNum type="arabicPeriod"/>
            </a:pPr>
            <a:r>
              <a:rPr lang="en-US" dirty="0"/>
              <a:t>join</a:t>
            </a:r>
          </a:p>
          <a:p>
            <a:pPr marL="914400" lvl="1" indent="-457200">
              <a:buFont typeface="+mj-lt"/>
              <a:buAutoNum type="arabicPeriod"/>
            </a:pPr>
            <a:r>
              <a:rPr lang="en-US" dirty="0"/>
              <a:t>on</a:t>
            </a:r>
          </a:p>
          <a:p>
            <a:pPr marL="914400" lvl="1" indent="-457200">
              <a:buFont typeface="+mj-lt"/>
              <a:buAutoNum type="arabicPeriod"/>
            </a:pPr>
            <a:r>
              <a:rPr lang="en-US" dirty="0"/>
              <a:t>where</a:t>
            </a:r>
          </a:p>
          <a:p>
            <a:pPr marL="914400" lvl="1" indent="-457200">
              <a:buFont typeface="+mj-lt"/>
              <a:buAutoNum type="arabicPeriod"/>
            </a:pPr>
            <a:r>
              <a:rPr lang="en-US" dirty="0"/>
              <a:t>group by</a:t>
            </a:r>
          </a:p>
          <a:p>
            <a:pPr marL="914400" lvl="1" indent="-457200">
              <a:buFont typeface="+mj-lt"/>
              <a:buAutoNum type="arabicPeriod"/>
            </a:pPr>
            <a:r>
              <a:rPr lang="en-US" dirty="0"/>
              <a:t>having </a:t>
            </a:r>
          </a:p>
          <a:p>
            <a:pPr marL="914400" lvl="1" indent="-457200">
              <a:buFont typeface="+mj-lt"/>
              <a:buAutoNum type="arabicPeriod"/>
            </a:pPr>
            <a:r>
              <a:rPr lang="en-US" dirty="0"/>
              <a:t>ROW_NUMBER ORDER BY</a:t>
            </a:r>
          </a:p>
          <a:p>
            <a:pPr marL="914400" lvl="1" indent="-457200">
              <a:buFont typeface="+mj-lt"/>
              <a:buAutoNum type="arabicPeriod"/>
            </a:pPr>
            <a:r>
              <a:rPr lang="en-US" dirty="0"/>
              <a:t>select</a:t>
            </a:r>
          </a:p>
          <a:p>
            <a:pPr marL="914400" lvl="1" indent="-457200">
              <a:buFont typeface="+mj-lt"/>
              <a:buAutoNum type="arabicPeriod"/>
            </a:pPr>
            <a:r>
              <a:rPr lang="en-US" dirty="0"/>
              <a:t>order by</a:t>
            </a:r>
          </a:p>
          <a:p>
            <a:pPr marL="914400" lvl="1" indent="-457200">
              <a:buFont typeface="+mj-lt"/>
              <a:buAutoNum type="arabicPeriod"/>
            </a:pPr>
            <a:r>
              <a:rPr lang="en-US" dirty="0"/>
              <a:t>top</a:t>
            </a:r>
          </a:p>
          <a:p>
            <a:pPr marL="914400" lvl="1" indent="-457200">
              <a:buFont typeface="+mj-lt"/>
              <a:buAutoNum type="arabicPeriod"/>
            </a:pPr>
            <a:r>
              <a:rPr lang="en-US" dirty="0"/>
              <a:t>union</a:t>
            </a:r>
          </a:p>
          <a:p>
            <a:pPr marL="914400" lvl="1" indent="-457200">
              <a:buFont typeface="+mj-lt"/>
              <a:buAutoNum type="arabicPeriod"/>
            </a:pPr>
            <a:r>
              <a:rPr lang="en-US" dirty="0"/>
              <a:t>Result</a:t>
            </a:r>
          </a:p>
        </p:txBody>
      </p:sp>
    </p:spTree>
    <p:extLst>
      <p:ext uri="{BB962C8B-B14F-4D97-AF65-F5344CB8AC3E}">
        <p14:creationId xmlns:p14="http://schemas.microsoft.com/office/powerpoint/2010/main" val="37415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308-D588-A474-8070-9AE019DBAD8B}"/>
              </a:ext>
            </a:extLst>
          </p:cNvPr>
          <p:cNvSpPr>
            <a:spLocks noGrp="1"/>
          </p:cNvSpPr>
          <p:nvPr>
            <p:ph type="title"/>
          </p:nvPr>
        </p:nvSpPr>
        <p:spPr>
          <a:xfrm>
            <a:off x="913795" y="0"/>
            <a:ext cx="10353762" cy="653143"/>
          </a:xfrm>
        </p:spPr>
        <p:txBody>
          <a:bodyPr>
            <a:normAutofit fontScale="90000"/>
          </a:bodyPr>
          <a:lstStyle/>
          <a:p>
            <a:r>
              <a:rPr lang="en-US" dirty="0"/>
              <a:t>file based system drawbacks</a:t>
            </a:r>
          </a:p>
        </p:txBody>
      </p:sp>
      <p:sp>
        <p:nvSpPr>
          <p:cNvPr id="3" name="Content Placeholder 2">
            <a:extLst>
              <a:ext uri="{FF2B5EF4-FFF2-40B4-BE49-F238E27FC236}">
                <a16:creationId xmlns:a16="http://schemas.microsoft.com/office/drawing/2014/main" id="{4F92D5B8-CF42-4069-695E-4FEAED9CBE18}"/>
              </a:ext>
            </a:extLst>
          </p:cNvPr>
          <p:cNvSpPr>
            <a:spLocks noGrp="1"/>
          </p:cNvSpPr>
          <p:nvPr>
            <p:ph idx="1"/>
          </p:nvPr>
        </p:nvSpPr>
        <p:spPr>
          <a:xfrm>
            <a:off x="233681" y="773723"/>
            <a:ext cx="11854486" cy="5767754"/>
          </a:xfrm>
        </p:spPr>
        <p:txBody>
          <a:bodyPr>
            <a:normAutofit/>
          </a:bodyPr>
          <a:lstStyle/>
          <a:p>
            <a:r>
              <a:rPr lang="en-US" sz="2400" b="1" dirty="0">
                <a:solidFill>
                  <a:srgbClr val="FF0000"/>
                </a:solidFill>
              </a:rPr>
              <a:t>no sharing for data: </a:t>
            </a:r>
            <a:r>
              <a:rPr lang="en-US" sz="2400" dirty="0"/>
              <a:t>each application has a copy of data in the form of separated &amp; isolated files</a:t>
            </a:r>
          </a:p>
          <a:p>
            <a:r>
              <a:rPr lang="en-US" sz="2400" b="1" dirty="0">
                <a:solidFill>
                  <a:srgbClr val="FF0000"/>
                </a:solidFill>
              </a:rPr>
              <a:t>data redundancy</a:t>
            </a:r>
            <a:r>
              <a:rPr lang="en-US" sz="2400" dirty="0"/>
              <a:t>: duplication of data</a:t>
            </a:r>
          </a:p>
          <a:p>
            <a:r>
              <a:rPr lang="en-US" sz="2400" b="1" dirty="0">
                <a:solidFill>
                  <a:srgbClr val="FF0000"/>
                </a:solidFill>
              </a:rPr>
              <a:t>Difficulty in Data Access</a:t>
            </a:r>
            <a:r>
              <a:rPr lang="en-US" sz="2400" dirty="0"/>
              <a:t>: scanning all file to search on specific data</a:t>
            </a:r>
          </a:p>
          <a:p>
            <a:r>
              <a:rPr lang="en-US" sz="2400" b="1" dirty="0">
                <a:solidFill>
                  <a:srgbClr val="FF0000"/>
                </a:solidFill>
              </a:rPr>
              <a:t>no security:</a:t>
            </a:r>
            <a:r>
              <a:rPr lang="en-US" sz="2400" dirty="0"/>
              <a:t> no permission</a:t>
            </a:r>
          </a:p>
          <a:p>
            <a:r>
              <a:rPr lang="en-US" sz="2400" b="1" dirty="0">
                <a:solidFill>
                  <a:srgbClr val="FF0000"/>
                </a:solidFill>
              </a:rPr>
              <a:t>no relationship:</a:t>
            </a:r>
            <a:r>
              <a:rPr lang="en-US" sz="2400" dirty="0"/>
              <a:t> accept invalid data</a:t>
            </a:r>
          </a:p>
          <a:p>
            <a:r>
              <a:rPr lang="en-US" sz="2400" b="1" dirty="0">
                <a:solidFill>
                  <a:srgbClr val="FF0000"/>
                </a:solidFill>
              </a:rPr>
              <a:t>no constrains</a:t>
            </a:r>
            <a:r>
              <a:rPr lang="en-US" sz="2400" dirty="0">
                <a:sym typeface="Wingdings" panose="05000000000000000000" pitchFamily="2" charset="2"/>
              </a:rPr>
              <a:t> such as I want to say age between 10  50</a:t>
            </a:r>
            <a:endParaRPr lang="en-US" sz="2400" dirty="0"/>
          </a:p>
          <a:p>
            <a:r>
              <a:rPr lang="en-US" sz="2400" b="1" dirty="0">
                <a:solidFill>
                  <a:srgbClr val="FF0000"/>
                </a:solidFill>
              </a:rPr>
              <a:t>No database integrity </a:t>
            </a:r>
            <a:r>
              <a:rPr lang="en-US" sz="2400" dirty="0"/>
              <a:t>because there is no constrains: such as</a:t>
            </a:r>
          </a:p>
          <a:p>
            <a:pPr lvl="1"/>
            <a:r>
              <a:rPr lang="en-US" sz="2000" dirty="0"/>
              <a:t>not accept </a:t>
            </a:r>
            <a:r>
              <a:rPr lang="en-US" sz="2000" dirty="0" err="1"/>
              <a:t>dep_id</a:t>
            </a:r>
            <a:r>
              <a:rPr lang="en-US" sz="2000" dirty="0"/>
              <a:t> not exist</a:t>
            </a:r>
          </a:p>
          <a:p>
            <a:pPr lvl="1"/>
            <a:r>
              <a:rPr lang="en-US" sz="2000" dirty="0"/>
              <a:t>not accept duplicate Id of table</a:t>
            </a:r>
          </a:p>
          <a:p>
            <a:r>
              <a:rPr lang="en-US" sz="2400" b="1" dirty="0">
                <a:solidFill>
                  <a:srgbClr val="FF0000"/>
                </a:solidFill>
              </a:rPr>
              <a:t>no data quality </a:t>
            </a:r>
            <a:r>
              <a:rPr lang="en-US" sz="2400" dirty="0">
                <a:sym typeface="Wingdings" panose="05000000000000000000" pitchFamily="2" charset="2"/>
              </a:rPr>
              <a:t></a:t>
            </a:r>
            <a:r>
              <a:rPr lang="en-US" sz="2400" dirty="0"/>
              <a:t> no data types</a:t>
            </a:r>
          </a:p>
          <a:p>
            <a:r>
              <a:rPr lang="en-US" sz="2400" b="1" dirty="0">
                <a:solidFill>
                  <a:srgbClr val="FF0000"/>
                </a:solidFill>
              </a:rPr>
              <a:t>Different incompatible file format</a:t>
            </a:r>
            <a:r>
              <a:rPr lang="en-US" sz="2400" dirty="0"/>
              <a:t>:  [delimited file , fixed width file]</a:t>
            </a:r>
          </a:p>
          <a:p>
            <a:r>
              <a:rPr lang="en-US" sz="2400" dirty="0"/>
              <a:t>manual </a:t>
            </a:r>
            <a:r>
              <a:rPr lang="en-US" sz="2400" dirty="0" err="1"/>
              <a:t>backup_restore</a:t>
            </a:r>
            <a:endParaRPr lang="en-US" sz="2400" dirty="0"/>
          </a:p>
        </p:txBody>
      </p:sp>
    </p:spTree>
    <p:extLst>
      <p:ext uri="{BB962C8B-B14F-4D97-AF65-F5344CB8AC3E}">
        <p14:creationId xmlns:p14="http://schemas.microsoft.com/office/powerpoint/2010/main" val="74972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51BE-6278-75A4-68D6-4E05059286AE}"/>
              </a:ext>
            </a:extLst>
          </p:cNvPr>
          <p:cNvSpPr>
            <a:spLocks noGrp="1"/>
          </p:cNvSpPr>
          <p:nvPr>
            <p:ph type="title"/>
          </p:nvPr>
        </p:nvSpPr>
        <p:spPr>
          <a:xfrm>
            <a:off x="913795" y="0"/>
            <a:ext cx="10353762" cy="640080"/>
          </a:xfrm>
        </p:spPr>
        <p:txBody>
          <a:bodyPr>
            <a:normAutofit fontScale="90000"/>
          </a:bodyPr>
          <a:lstStyle/>
          <a:p>
            <a:r>
              <a:rPr lang="en-US" dirty="0"/>
              <a:t>Column Alias name</a:t>
            </a:r>
          </a:p>
        </p:txBody>
      </p:sp>
      <p:sp>
        <p:nvSpPr>
          <p:cNvPr id="3" name="Content Placeholder 2">
            <a:extLst>
              <a:ext uri="{FF2B5EF4-FFF2-40B4-BE49-F238E27FC236}">
                <a16:creationId xmlns:a16="http://schemas.microsoft.com/office/drawing/2014/main" id="{F67E15B1-FC98-1CDB-E325-4E1EA159162C}"/>
              </a:ext>
            </a:extLst>
          </p:cNvPr>
          <p:cNvSpPr>
            <a:spLocks noGrp="1"/>
          </p:cNvSpPr>
          <p:nvPr>
            <p:ph idx="1"/>
          </p:nvPr>
        </p:nvSpPr>
        <p:spPr>
          <a:xfrm>
            <a:off x="233680" y="640080"/>
            <a:ext cx="11602720" cy="6004559"/>
          </a:xfrm>
        </p:spPr>
        <p:txBody>
          <a:bodyPr/>
          <a:lstStyle/>
          <a:p>
            <a:r>
              <a:rPr lang="en-US" dirty="0"/>
              <a:t>select std_name, 5*3 Operation from STUDENT11</a:t>
            </a:r>
          </a:p>
          <a:p>
            <a:r>
              <a:rPr lang="en-US" dirty="0"/>
              <a:t>select std_name, 5*3 as Operation from STUDENT11</a:t>
            </a:r>
          </a:p>
          <a:p>
            <a:r>
              <a:rPr lang="en-US" dirty="0"/>
              <a:t>select std_name, 5*3 [Operation] from STUDENT11</a:t>
            </a:r>
          </a:p>
          <a:p>
            <a:r>
              <a:rPr lang="en-US" dirty="0"/>
              <a:t>select std_name, 5*3 "operation" from STUDENT11</a:t>
            </a:r>
          </a:p>
          <a:p>
            <a:r>
              <a:rPr lang="en-US" dirty="0"/>
              <a:t>select std_name, operation = 5*3 from STUDENT11</a:t>
            </a:r>
          </a:p>
          <a:p>
            <a:endParaRPr lang="en-US" dirty="0"/>
          </a:p>
        </p:txBody>
      </p:sp>
      <p:pic>
        <p:nvPicPr>
          <p:cNvPr id="5" name="Picture 4">
            <a:extLst>
              <a:ext uri="{FF2B5EF4-FFF2-40B4-BE49-F238E27FC236}">
                <a16:creationId xmlns:a16="http://schemas.microsoft.com/office/drawing/2014/main" id="{A310906E-20AB-1649-6088-30CA4714BDB6}"/>
              </a:ext>
            </a:extLst>
          </p:cNvPr>
          <p:cNvPicPr>
            <a:picLocks noChangeAspect="1"/>
          </p:cNvPicPr>
          <p:nvPr/>
        </p:nvPicPr>
        <p:blipFill>
          <a:blip r:embed="rId2"/>
          <a:stretch>
            <a:fillRect/>
          </a:stretch>
        </p:blipFill>
        <p:spPr>
          <a:xfrm>
            <a:off x="8876062" y="1051018"/>
            <a:ext cx="2000250" cy="1666875"/>
          </a:xfrm>
          <a:prstGeom prst="rect">
            <a:avLst/>
          </a:prstGeom>
        </p:spPr>
      </p:pic>
    </p:spTree>
    <p:extLst>
      <p:ext uri="{BB962C8B-B14F-4D97-AF65-F5344CB8AC3E}">
        <p14:creationId xmlns:p14="http://schemas.microsoft.com/office/powerpoint/2010/main" val="317371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6F4C-858F-49CD-FAB6-62242C12DF9F}"/>
              </a:ext>
            </a:extLst>
          </p:cNvPr>
          <p:cNvSpPr>
            <a:spLocks noGrp="1"/>
          </p:cNvSpPr>
          <p:nvPr>
            <p:ph type="title"/>
          </p:nvPr>
        </p:nvSpPr>
        <p:spPr>
          <a:xfrm>
            <a:off x="847892" y="107092"/>
            <a:ext cx="10353762" cy="733168"/>
          </a:xfrm>
        </p:spPr>
        <p:txBody>
          <a:bodyPr/>
          <a:lstStyle/>
          <a:p>
            <a:r>
              <a:rPr lang="en-US" dirty="0"/>
              <a:t>Data Query Language (SELECT)</a:t>
            </a:r>
          </a:p>
        </p:txBody>
      </p:sp>
      <p:sp>
        <p:nvSpPr>
          <p:cNvPr id="3" name="Content Placeholder 2">
            <a:extLst>
              <a:ext uri="{FF2B5EF4-FFF2-40B4-BE49-F238E27FC236}">
                <a16:creationId xmlns:a16="http://schemas.microsoft.com/office/drawing/2014/main" id="{D62A9E7B-0FCF-6784-1E98-4958AFF434FE}"/>
              </a:ext>
            </a:extLst>
          </p:cNvPr>
          <p:cNvSpPr>
            <a:spLocks noGrp="1"/>
          </p:cNvSpPr>
          <p:nvPr>
            <p:ph idx="1"/>
          </p:nvPr>
        </p:nvSpPr>
        <p:spPr>
          <a:xfrm>
            <a:off x="913795" y="947351"/>
            <a:ext cx="10353762" cy="4843849"/>
          </a:xfrm>
        </p:spPr>
        <p:txBody>
          <a:bodyPr/>
          <a:lstStyle/>
          <a:p>
            <a:r>
              <a:rPr lang="en-US" dirty="0"/>
              <a:t>To display extra  calculated column beside the selected columns </a:t>
            </a:r>
          </a:p>
          <a:p>
            <a:r>
              <a:rPr lang="en-US" dirty="0"/>
              <a:t>select std_name, 5*3 operation from STUDENT11</a:t>
            </a:r>
          </a:p>
          <a:p>
            <a:r>
              <a:rPr lang="en-US" dirty="0"/>
              <a:t>select *, 5*3 operation from STUDENT11</a:t>
            </a:r>
          </a:p>
          <a:p>
            <a:endParaRPr lang="en-US" dirty="0"/>
          </a:p>
        </p:txBody>
      </p:sp>
      <p:pic>
        <p:nvPicPr>
          <p:cNvPr id="8" name="Picture 7">
            <a:extLst>
              <a:ext uri="{FF2B5EF4-FFF2-40B4-BE49-F238E27FC236}">
                <a16:creationId xmlns:a16="http://schemas.microsoft.com/office/drawing/2014/main" id="{E08A069E-4DF2-806F-114F-C1D6DF4FE356}"/>
              </a:ext>
            </a:extLst>
          </p:cNvPr>
          <p:cNvPicPr>
            <a:picLocks noChangeAspect="1"/>
          </p:cNvPicPr>
          <p:nvPr/>
        </p:nvPicPr>
        <p:blipFill>
          <a:blip r:embed="rId2"/>
          <a:stretch>
            <a:fillRect/>
          </a:stretch>
        </p:blipFill>
        <p:spPr>
          <a:xfrm>
            <a:off x="9005908" y="1333465"/>
            <a:ext cx="1971675" cy="1314450"/>
          </a:xfrm>
          <a:prstGeom prst="rect">
            <a:avLst/>
          </a:prstGeom>
        </p:spPr>
      </p:pic>
      <p:pic>
        <p:nvPicPr>
          <p:cNvPr id="10" name="Picture 9">
            <a:extLst>
              <a:ext uri="{FF2B5EF4-FFF2-40B4-BE49-F238E27FC236}">
                <a16:creationId xmlns:a16="http://schemas.microsoft.com/office/drawing/2014/main" id="{56F5C0C8-7301-C1AF-D80F-253436C8558F}"/>
              </a:ext>
            </a:extLst>
          </p:cNvPr>
          <p:cNvPicPr>
            <a:picLocks noChangeAspect="1"/>
          </p:cNvPicPr>
          <p:nvPr/>
        </p:nvPicPr>
        <p:blipFill>
          <a:blip r:embed="rId3"/>
          <a:stretch>
            <a:fillRect/>
          </a:stretch>
        </p:blipFill>
        <p:spPr>
          <a:xfrm>
            <a:off x="5090160" y="3034029"/>
            <a:ext cx="4572000" cy="1285875"/>
          </a:xfrm>
          <a:prstGeom prst="rect">
            <a:avLst/>
          </a:prstGeom>
        </p:spPr>
      </p:pic>
    </p:spTree>
    <p:extLst>
      <p:ext uri="{BB962C8B-B14F-4D97-AF65-F5344CB8AC3E}">
        <p14:creationId xmlns:p14="http://schemas.microsoft.com/office/powerpoint/2010/main" val="1472729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AC55-1186-71F8-D894-17E7A3007920}"/>
              </a:ext>
            </a:extLst>
          </p:cNvPr>
          <p:cNvSpPr>
            <a:spLocks noGrp="1"/>
          </p:cNvSpPr>
          <p:nvPr>
            <p:ph type="title"/>
          </p:nvPr>
        </p:nvSpPr>
        <p:spPr>
          <a:xfrm>
            <a:off x="913795" y="124375"/>
            <a:ext cx="10353762" cy="699590"/>
          </a:xfrm>
        </p:spPr>
        <p:txBody>
          <a:bodyPr>
            <a:normAutofit/>
          </a:bodyPr>
          <a:lstStyle/>
          <a:p>
            <a:r>
              <a:rPr lang="en-US" dirty="0"/>
              <a:t>distinct</a:t>
            </a:r>
          </a:p>
        </p:txBody>
      </p:sp>
      <p:sp>
        <p:nvSpPr>
          <p:cNvPr id="3" name="Content Placeholder 2">
            <a:extLst>
              <a:ext uri="{FF2B5EF4-FFF2-40B4-BE49-F238E27FC236}">
                <a16:creationId xmlns:a16="http://schemas.microsoft.com/office/drawing/2014/main" id="{3FBD6ED5-06BC-01B3-7AE7-13B286170535}"/>
              </a:ext>
            </a:extLst>
          </p:cNvPr>
          <p:cNvSpPr>
            <a:spLocks noGrp="1"/>
          </p:cNvSpPr>
          <p:nvPr>
            <p:ph idx="1"/>
          </p:nvPr>
        </p:nvSpPr>
        <p:spPr>
          <a:xfrm>
            <a:off x="482320" y="823965"/>
            <a:ext cx="11414927" cy="5667270"/>
          </a:xfrm>
        </p:spPr>
        <p:txBody>
          <a:bodyPr/>
          <a:lstStyle/>
          <a:p>
            <a:r>
              <a:rPr lang="en-US" dirty="0"/>
              <a:t>select  distinct  age from Employees    // unique , order ascending </a:t>
            </a:r>
          </a:p>
        </p:txBody>
      </p:sp>
    </p:spTree>
    <p:extLst>
      <p:ext uri="{BB962C8B-B14F-4D97-AF65-F5344CB8AC3E}">
        <p14:creationId xmlns:p14="http://schemas.microsoft.com/office/powerpoint/2010/main" val="3817362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147D-15BF-7B48-CE1B-E4FC857FF2EF}"/>
              </a:ext>
            </a:extLst>
          </p:cNvPr>
          <p:cNvSpPr>
            <a:spLocks noGrp="1"/>
          </p:cNvSpPr>
          <p:nvPr>
            <p:ph type="title"/>
          </p:nvPr>
        </p:nvSpPr>
        <p:spPr>
          <a:xfrm>
            <a:off x="0" y="0"/>
            <a:ext cx="12192000" cy="499033"/>
          </a:xfrm>
        </p:spPr>
        <p:txBody>
          <a:bodyPr>
            <a:noAutofit/>
          </a:bodyPr>
          <a:lstStyle/>
          <a:p>
            <a:r>
              <a:rPr lang="en-US" sz="3600" dirty="0"/>
              <a:t>AND &amp; OR &amp; [between-and] &amp; IN &amp; NOT &amp; ANY &amp; IS NULL</a:t>
            </a:r>
          </a:p>
        </p:txBody>
      </p:sp>
      <p:sp>
        <p:nvSpPr>
          <p:cNvPr id="3" name="Content Placeholder 2">
            <a:extLst>
              <a:ext uri="{FF2B5EF4-FFF2-40B4-BE49-F238E27FC236}">
                <a16:creationId xmlns:a16="http://schemas.microsoft.com/office/drawing/2014/main" id="{3AAA66DB-25A4-A528-815C-8035879B0FDF}"/>
              </a:ext>
            </a:extLst>
          </p:cNvPr>
          <p:cNvSpPr>
            <a:spLocks noGrp="1"/>
          </p:cNvSpPr>
          <p:nvPr>
            <p:ph idx="1"/>
          </p:nvPr>
        </p:nvSpPr>
        <p:spPr>
          <a:xfrm>
            <a:off x="411982" y="643094"/>
            <a:ext cx="11780018" cy="6214905"/>
          </a:xfrm>
        </p:spPr>
        <p:txBody>
          <a:bodyPr/>
          <a:lstStyle/>
          <a:p>
            <a:r>
              <a:rPr lang="en-US" sz="2000" b="1" dirty="0">
                <a:solidFill>
                  <a:srgbClr val="0000FF"/>
                </a:solidFill>
                <a:latin typeface="Consolas" panose="020B0609020204030204" pitchFamily="49" charset="0"/>
              </a:rPr>
              <a:t>OR: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city</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'Alex’</a:t>
            </a:r>
          </a:p>
          <a:p>
            <a:r>
              <a:rPr lang="en-US" sz="1800" b="1" dirty="0">
                <a:solidFill>
                  <a:srgbClr val="0000FF"/>
                </a:solidFill>
                <a:latin typeface="Consolas" panose="020B0609020204030204" pitchFamily="49" charset="0"/>
              </a:rPr>
              <a:t>AND:</a:t>
            </a: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birthdate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city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'Seattle'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33</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IN: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products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categoryId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4</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Between-And: 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 </a:t>
            </a:r>
            <a:r>
              <a:rPr lang="en-US" sz="1800" dirty="0">
                <a:solidFill>
                  <a:srgbClr val="000000"/>
                </a:solidFill>
                <a:latin typeface="Consolas" panose="020B0609020204030204" pitchFamily="49" charset="0"/>
              </a:rPr>
              <a:t>salary </a:t>
            </a:r>
            <a:r>
              <a:rPr lang="en-US" sz="1800" dirty="0">
                <a:solidFill>
                  <a:srgbClr val="0000FF"/>
                </a:solidFill>
                <a:latin typeface="Consolas" panose="020B0609020204030204" pitchFamily="49" charset="0"/>
              </a:rPr>
              <a:t>FROM </a:t>
            </a:r>
            <a:r>
              <a:rPr lang="en-US" sz="1800" dirty="0">
                <a:solidFill>
                  <a:srgbClr val="000000"/>
                </a:solidFill>
                <a:latin typeface="Consolas" panose="020B0609020204030204" pitchFamily="49" charset="0"/>
              </a:rPr>
              <a:t>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salary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2500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3500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Not Between-And: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last_name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salary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employees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salary </a:t>
            </a:r>
            <a:r>
              <a:rPr lang="en-US" sz="1600" dirty="0">
                <a:solidFill>
                  <a:srgbClr val="808080"/>
                </a:solidFill>
                <a:latin typeface="Consolas" panose="020B0609020204030204" pitchFamily="49" charset="0"/>
              </a:rPr>
              <a:t>not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2500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3500</a:t>
            </a:r>
            <a:r>
              <a:rPr lang="en-US" sz="1600" dirty="0">
                <a:solidFill>
                  <a:srgbClr val="808080"/>
                </a:solidFill>
                <a:latin typeface="Consolas" panose="020B0609020204030204" pitchFamily="49" charset="0"/>
              </a:rPr>
              <a:t>;</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ALL: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all</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r>
              <a:rPr lang="en-US" sz="1800" dirty="0">
                <a:solidFill>
                  <a:srgbClr val="0000FF"/>
                </a:solidFill>
                <a:latin typeface="Consolas" panose="020B0609020204030204" pitchFamily="49" charset="0"/>
              </a:rPr>
              <a:t>ANY: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St_Age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Student</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Dept_Id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p>
          <a:p>
            <a:endParaRPr lang="en-US" sz="1800" dirty="0">
              <a:solidFill>
                <a:srgbClr val="80808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firstname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region </a:t>
            </a:r>
            <a:r>
              <a:rPr lang="en-US" sz="1800" dirty="0">
                <a:solidFill>
                  <a:srgbClr val="808080"/>
                </a:solidFill>
                <a:latin typeface="Consolas" panose="020B0609020204030204" pitchFamily="49" charset="0"/>
              </a:rPr>
              <a:t>IS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600" dirty="0"/>
          </a:p>
        </p:txBody>
      </p:sp>
    </p:spTree>
    <p:extLst>
      <p:ext uri="{BB962C8B-B14F-4D97-AF65-F5344CB8AC3E}">
        <p14:creationId xmlns:p14="http://schemas.microsoft.com/office/powerpoint/2010/main" val="2122087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0F8B-C280-CEED-F260-5034AB9DDA6D}"/>
              </a:ext>
            </a:extLst>
          </p:cNvPr>
          <p:cNvSpPr>
            <a:spLocks noGrp="1"/>
          </p:cNvSpPr>
          <p:nvPr>
            <p:ph type="title"/>
          </p:nvPr>
        </p:nvSpPr>
        <p:spPr>
          <a:xfrm>
            <a:off x="838200" y="-148156"/>
            <a:ext cx="10515600" cy="829193"/>
          </a:xfrm>
        </p:spPr>
        <p:txBody>
          <a:bodyPr/>
          <a:lstStyle/>
          <a:p>
            <a:r>
              <a:rPr lang="en-US" dirty="0"/>
              <a:t>XOR</a:t>
            </a:r>
          </a:p>
        </p:txBody>
      </p:sp>
      <p:sp>
        <p:nvSpPr>
          <p:cNvPr id="3" name="Content Placeholder 2">
            <a:extLst>
              <a:ext uri="{FF2B5EF4-FFF2-40B4-BE49-F238E27FC236}">
                <a16:creationId xmlns:a16="http://schemas.microsoft.com/office/drawing/2014/main" id="{78B98897-28D3-108F-7879-9CDFB2B18F01}"/>
              </a:ext>
            </a:extLst>
          </p:cNvPr>
          <p:cNvSpPr>
            <a:spLocks noGrp="1"/>
          </p:cNvSpPr>
          <p:nvPr>
            <p:ph idx="1"/>
          </p:nvPr>
        </p:nvSpPr>
        <p:spPr>
          <a:xfrm>
            <a:off x="447869" y="681037"/>
            <a:ext cx="11131421" cy="6064996"/>
          </a:xfrm>
        </p:spPr>
        <p:txBody>
          <a:bodyPr>
            <a:normAutofit lnSpcReduction="10000"/>
          </a:bodyPr>
          <a:lstStyle/>
          <a:p>
            <a:r>
              <a:rPr lang="en-US" sz="2400" dirty="0"/>
              <a:t>Show the countries that are big by area (more than 3 million) or big by population (more than 250 million) but not both. Show name, population and area</a:t>
            </a:r>
          </a:p>
          <a:p>
            <a:endParaRPr lang="en-US" dirty="0"/>
          </a:p>
          <a:p>
            <a:endParaRPr lang="en-US" dirty="0"/>
          </a:p>
          <a:p>
            <a:pPr marL="0" indent="0">
              <a:buNone/>
            </a:pPr>
            <a:endParaRPr lang="en-US" dirty="0"/>
          </a:p>
          <a:p>
            <a:pPr marL="0" indent="0">
              <a:buNone/>
            </a:pPr>
            <a:endParaRPr lang="en-US" dirty="0"/>
          </a:p>
          <a:p>
            <a:pPr eaLnBrk="0" fontAlgn="base" hangingPunct="0">
              <a:lnSpc>
                <a:spcPct val="100000"/>
              </a:lnSpc>
              <a:spcBef>
                <a:spcPct val="0"/>
              </a:spcBef>
              <a:spcAft>
                <a:spcPct val="0"/>
              </a:spcAft>
            </a:pPr>
            <a:r>
              <a:rPr lang="en-US" altLang="en-US" sz="2400" dirty="0"/>
              <a:t>(</a:t>
            </a:r>
            <a:r>
              <a:rPr lang="en-US" altLang="en-US" sz="2000" dirty="0"/>
              <a:t>Area &gt; 3000000) → TRUE for big area</a:t>
            </a:r>
          </a:p>
          <a:p>
            <a:pPr eaLnBrk="0" fontAlgn="base" hangingPunct="0">
              <a:lnSpc>
                <a:spcPct val="100000"/>
              </a:lnSpc>
              <a:spcBef>
                <a:spcPct val="0"/>
              </a:spcBef>
              <a:spcAft>
                <a:spcPct val="0"/>
              </a:spcAft>
            </a:pPr>
            <a:r>
              <a:rPr lang="en-US" altLang="en-US" sz="2000" dirty="0"/>
              <a:t>(Population &gt; 250000000) → TRUE for big population</a:t>
            </a:r>
          </a:p>
          <a:p>
            <a:pPr eaLnBrk="0" fontAlgn="base" hangingPunct="0">
              <a:lnSpc>
                <a:spcPct val="100000"/>
              </a:lnSpc>
              <a:spcBef>
                <a:spcPct val="0"/>
              </a:spcBef>
              <a:spcAft>
                <a:spcPct val="0"/>
              </a:spcAft>
            </a:pPr>
            <a:r>
              <a:rPr lang="en-US" altLang="en-US" sz="2000" dirty="0"/>
              <a:t>&lt;&gt; → returns TRUE if only one of them is true → XOR behavior</a:t>
            </a:r>
          </a:p>
          <a:p>
            <a:endParaRPr lang="en-US" dirty="0"/>
          </a:p>
          <a:p>
            <a:r>
              <a:rPr lang="en-US" sz="2400" dirty="0"/>
              <a:t>XOR is true only when one of the two values is true, but not both</a:t>
            </a:r>
          </a:p>
          <a:p>
            <a:r>
              <a:rPr lang="en-US" sz="2400" dirty="0"/>
              <a:t>If both are true → FALSE</a:t>
            </a:r>
          </a:p>
          <a:p>
            <a:r>
              <a:rPr lang="en-US" sz="2400" dirty="0"/>
              <a:t>If both are false → FALSE</a:t>
            </a:r>
          </a:p>
          <a:p>
            <a:r>
              <a:rPr lang="en-US" sz="2400" dirty="0"/>
              <a:t>If exactly one is true → TRUE</a:t>
            </a:r>
          </a:p>
        </p:txBody>
      </p:sp>
      <p:pic>
        <p:nvPicPr>
          <p:cNvPr id="5" name="Picture 4">
            <a:extLst>
              <a:ext uri="{FF2B5EF4-FFF2-40B4-BE49-F238E27FC236}">
                <a16:creationId xmlns:a16="http://schemas.microsoft.com/office/drawing/2014/main" id="{6EF29B17-4BE5-0396-4463-C60061EA552A}"/>
              </a:ext>
            </a:extLst>
          </p:cNvPr>
          <p:cNvPicPr>
            <a:picLocks noChangeAspect="1"/>
          </p:cNvPicPr>
          <p:nvPr/>
        </p:nvPicPr>
        <p:blipFill>
          <a:blip r:embed="rId2"/>
          <a:stretch>
            <a:fillRect/>
          </a:stretch>
        </p:blipFill>
        <p:spPr>
          <a:xfrm>
            <a:off x="3376126" y="1383847"/>
            <a:ext cx="5783990" cy="1769901"/>
          </a:xfrm>
          <a:prstGeom prst="rect">
            <a:avLst/>
          </a:prstGeom>
        </p:spPr>
      </p:pic>
    </p:spTree>
    <p:extLst>
      <p:ext uri="{BB962C8B-B14F-4D97-AF65-F5344CB8AC3E}">
        <p14:creationId xmlns:p14="http://schemas.microsoft.com/office/powerpoint/2010/main" val="4203669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3163-9998-0D56-AF55-ABBBEBA0D4E4}"/>
              </a:ext>
            </a:extLst>
          </p:cNvPr>
          <p:cNvSpPr>
            <a:spLocks noGrp="1"/>
          </p:cNvSpPr>
          <p:nvPr>
            <p:ph type="title"/>
          </p:nvPr>
        </p:nvSpPr>
        <p:spPr>
          <a:xfrm>
            <a:off x="838200" y="0"/>
            <a:ext cx="10515600" cy="710049"/>
          </a:xfrm>
        </p:spPr>
        <p:txBody>
          <a:bodyPr/>
          <a:lstStyle/>
          <a:p>
            <a:r>
              <a:rPr lang="en-US" dirty="0"/>
              <a:t>Exists Condition</a:t>
            </a:r>
          </a:p>
        </p:txBody>
      </p:sp>
      <p:sp>
        <p:nvSpPr>
          <p:cNvPr id="3" name="Content Placeholder 2">
            <a:extLst>
              <a:ext uri="{FF2B5EF4-FFF2-40B4-BE49-F238E27FC236}">
                <a16:creationId xmlns:a16="http://schemas.microsoft.com/office/drawing/2014/main" id="{68DB6FAE-12FE-12F5-0371-D4ED11154A25}"/>
              </a:ext>
            </a:extLst>
          </p:cNvPr>
          <p:cNvSpPr>
            <a:spLocks noGrp="1"/>
          </p:cNvSpPr>
          <p:nvPr>
            <p:ph idx="1"/>
          </p:nvPr>
        </p:nvSpPr>
        <p:spPr>
          <a:xfrm>
            <a:off x="145701" y="710049"/>
            <a:ext cx="11900598" cy="5466914"/>
          </a:xfrm>
        </p:spPr>
        <p:txBody>
          <a:bodyPr>
            <a:normAutofit/>
          </a:bodyPr>
          <a:lstStyle/>
          <a:p>
            <a:r>
              <a:rPr lang="en-US" sz="1800" dirty="0">
                <a:solidFill>
                  <a:srgbClr val="000000"/>
                </a:solidFill>
                <a:latin typeface="Consolas" panose="020B0609020204030204" pitchFamily="49" charset="0"/>
              </a:rPr>
              <a:t>EXISTS is a Boolean operator that checks for the existence of rows in a subquery. It returns TRUE if the subquery returns one or more rows, and FALSE if it returns no rows.</a:t>
            </a:r>
          </a:p>
          <a:p>
            <a:endParaRPr lang="en-US" sz="1800" dirty="0">
              <a:solidFill>
                <a:srgbClr val="000000"/>
              </a:solidFill>
              <a:latin typeface="Consolas" panose="020B0609020204030204" pitchFamily="49" charset="0"/>
            </a:endParaRPr>
          </a:p>
          <a:p>
            <a:pPr marL="0" indent="0">
              <a:buNone/>
            </a:pPr>
            <a:endParaRPr lang="en-US" sz="2400" dirty="0"/>
          </a:p>
          <a:p>
            <a:r>
              <a:rPr lang="en-US" sz="2400" dirty="0"/>
              <a:t>Retrieve the name of employees who have no dependents</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FName</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E</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LName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"full name"</a:t>
            </a:r>
          </a:p>
          <a:p>
            <a:pPr marL="0" indent="0">
              <a:buNone/>
            </a:pP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Employee E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EXISTS</a:t>
            </a:r>
            <a:r>
              <a:rPr lang="en-US" sz="2000" dirty="0">
                <a:solidFill>
                  <a:srgbClr val="0000FF"/>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Dependent</a:t>
            </a:r>
            <a:r>
              <a:rPr lang="en-US" sz="2000" dirty="0">
                <a:solidFill>
                  <a:srgbClr val="000000"/>
                </a:solidFill>
                <a:latin typeface="Consolas" panose="020B0609020204030204" pitchFamily="49" charset="0"/>
              </a:rPr>
              <a:t> D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ESSN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SSN</a:t>
            </a:r>
            <a:r>
              <a:rPr lang="en-US" sz="20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12266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A636-135B-00AD-E170-0D5A8A048581}"/>
              </a:ext>
            </a:extLst>
          </p:cNvPr>
          <p:cNvSpPr>
            <a:spLocks noGrp="1"/>
          </p:cNvSpPr>
          <p:nvPr>
            <p:ph type="title"/>
          </p:nvPr>
        </p:nvSpPr>
        <p:spPr>
          <a:xfrm>
            <a:off x="838200" y="0"/>
            <a:ext cx="10515600" cy="468888"/>
          </a:xfrm>
        </p:spPr>
        <p:txBody>
          <a:bodyPr>
            <a:normAutofit fontScale="90000"/>
          </a:bodyPr>
          <a:lstStyle/>
          <a:p>
            <a:r>
              <a:rPr lang="en-US" b="1" dirty="0">
                <a:solidFill>
                  <a:srgbClr val="FF0000"/>
                </a:solidFill>
              </a:rPr>
              <a:t>Like</a:t>
            </a:r>
          </a:p>
        </p:txBody>
      </p:sp>
      <p:sp>
        <p:nvSpPr>
          <p:cNvPr id="3" name="Content Placeholder 2">
            <a:extLst>
              <a:ext uri="{FF2B5EF4-FFF2-40B4-BE49-F238E27FC236}">
                <a16:creationId xmlns:a16="http://schemas.microsoft.com/office/drawing/2014/main" id="{E4A04682-B262-F481-4670-6B298E8301A8}"/>
              </a:ext>
            </a:extLst>
          </p:cNvPr>
          <p:cNvSpPr>
            <a:spLocks noGrp="1"/>
          </p:cNvSpPr>
          <p:nvPr>
            <p:ph idx="1"/>
          </p:nvPr>
        </p:nvSpPr>
        <p:spPr>
          <a:xfrm>
            <a:off x="512465" y="743578"/>
            <a:ext cx="11515411" cy="5998866"/>
          </a:xfrm>
        </p:spPr>
        <p:txBody>
          <a:bodyPr>
            <a:normAutofit/>
          </a:bodyPr>
          <a:lstStyle/>
          <a:p>
            <a:r>
              <a:rPr lang="en-US" sz="1800" dirty="0" err="1">
                <a:solidFill>
                  <a:srgbClr val="0000FF"/>
                </a:solidFill>
                <a:latin typeface="Consolas" panose="020B0609020204030204" pitchFamily="49" charset="0"/>
              </a:rPr>
              <a:t>SELECT</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err="1">
                <a:solidFill>
                  <a:srgbClr val="0000FF"/>
                </a:solidFill>
                <a:latin typeface="Consolas" panose="020B0609020204030204" pitchFamily="49" charset="0"/>
              </a:rPr>
              <a:t>WHERE</a:t>
            </a:r>
            <a:r>
              <a:rPr lang="en-US" sz="1800" dirty="0" err="1">
                <a:solidFill>
                  <a:srgbClr val="000000"/>
                </a:solidFill>
                <a:latin typeface="Consolas" panose="020B0609020204030204" pitchFamily="49" charset="0"/>
              </a:rPr>
              <a:t>first_name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represent zero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many characters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_ represent one </a:t>
            </a:r>
            <a:r>
              <a:rPr lang="en-US" sz="1600" dirty="0">
                <a:solidFill>
                  <a:srgbClr val="0000FF"/>
                </a:solidFill>
                <a:latin typeface="Consolas" panose="020B0609020204030204" pitchFamily="49" charset="0"/>
              </a:rPr>
              <a:t>character</a:t>
            </a:r>
            <a:r>
              <a:rPr lang="en-US" sz="1400" dirty="0">
                <a:solidFill>
                  <a:srgbClr val="808080"/>
                </a:solidFill>
                <a:latin typeface="Consolas" panose="020B0609020204030204" pitchFamily="49" charset="0"/>
              </a:rPr>
              <a:t>.</a:t>
            </a:r>
            <a:endParaRPr lang="en-US" sz="1800" dirty="0">
              <a:solidFill>
                <a:srgbClr val="FF0000"/>
              </a:solidFill>
              <a:latin typeface="Consolas" panose="020B0609020204030204" pitchFamily="49" charset="0"/>
            </a:endParaRPr>
          </a:p>
          <a:p>
            <a:r>
              <a:rPr lang="en-US" sz="1800" dirty="0">
                <a:solidFill>
                  <a:srgbClr val="FF0000"/>
                </a:solidFill>
                <a:latin typeface="Consolas" panose="020B0609020204030204" pitchFamily="49" charset="0"/>
              </a:rPr>
              <a:t>'____'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word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4 characters</a:t>
            </a: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ahm</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m</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strat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b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c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h</a:t>
            </a:r>
          </a:p>
          <a:p>
            <a:r>
              <a:rPr lang="en-US" sz="1800" dirty="0">
                <a:solidFill>
                  <a:srgbClr val="FF0000"/>
                </a:solidFill>
                <a:latin typeface="Consolas" panose="020B0609020204030204" pitchFamily="49" charset="0"/>
              </a:rPr>
              <a:t>'[^a-h]%'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00"/>
                </a:solidFill>
                <a:latin typeface="Consolas" panose="020B0609020204030204" pitchFamily="49" charset="0"/>
              </a:rPr>
              <a:t> this </a:t>
            </a:r>
            <a:r>
              <a:rPr lang="en-US" sz="1800" dirty="0">
                <a:solidFill>
                  <a:srgbClr val="0000FF"/>
                </a:solidFill>
                <a:latin typeface="Consolas" panose="020B0609020204030204" pitchFamily="49" charset="0"/>
              </a:rPr>
              <a:t>range</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range</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'[(ah)(</a:t>
            </a:r>
            <a:r>
              <a:rPr lang="en-US" sz="1800" dirty="0" err="1">
                <a:solidFill>
                  <a:srgbClr val="FF0000"/>
                </a:solidFill>
                <a:latin typeface="Consolas" panose="020B0609020204030204" pitchFamily="49" charset="0"/>
              </a:rPr>
              <a:t>mo</a:t>
            </a:r>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ah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mo</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endParaRPr lang="en-US" sz="1800" dirty="0">
              <a:solidFill>
                <a:srgbClr val="000000"/>
              </a:solidFill>
              <a:latin typeface="Consolas" panose="020B0609020204030204" pitchFamily="49" charset="0"/>
            </a:endParaRPr>
          </a:p>
          <a:p>
            <a:r>
              <a:rPr lang="en-US" sz="1800" dirty="0">
                <a:solidFill>
                  <a:srgbClr val="FF0000"/>
                </a:solidFill>
                <a:latin typeface="Consolas" panose="020B0609020204030204" pitchFamily="49" charset="0"/>
              </a:rPr>
              <a:t>'%[_]%'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err="1">
                <a:solidFill>
                  <a:srgbClr val="000000"/>
                </a:solidFill>
                <a:latin typeface="Consolas" panose="020B0609020204030204" pitchFamily="49" charset="0"/>
              </a:rPr>
              <a:t>charachter</a:t>
            </a:r>
            <a:r>
              <a:rPr lang="en-US" sz="1800" dirty="0">
                <a:solidFill>
                  <a:srgbClr val="000000"/>
                </a:solidFill>
                <a:latin typeface="Consolas" panose="020B0609020204030204" pitchFamily="49" charset="0"/>
              </a:rPr>
              <a:t> </a:t>
            </a:r>
          </a:p>
          <a:p>
            <a:r>
              <a:rPr lang="en-US" sz="1800" dirty="0">
                <a:solidFill>
                  <a:srgbClr val="FF0000"/>
                </a:solidFill>
                <a:latin typeface="Consolas" panose="020B0609020204030204" pitchFamily="49" charset="0"/>
              </a:rPr>
              <a:t>'[_]%[_]'</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string </a:t>
            </a:r>
            <a:r>
              <a:rPr lang="en-US" sz="1800" dirty="0">
                <a:solidFill>
                  <a:srgbClr val="0000FF"/>
                </a:solidFill>
                <a:latin typeface="Consolas" panose="020B0609020204030204" pitchFamily="49" charset="0"/>
              </a:rPr>
              <a:t>start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end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with</a:t>
            </a:r>
            <a:r>
              <a:rPr lang="en-US" sz="1800" dirty="0">
                <a:solidFill>
                  <a:srgbClr val="000000"/>
                </a:solidFill>
                <a:latin typeface="Consolas" panose="020B0609020204030204" pitchFamily="49" charset="0"/>
              </a:rPr>
              <a:t> _ </a:t>
            </a:r>
            <a:endParaRPr lang="en-US" dirty="0"/>
          </a:p>
        </p:txBody>
      </p:sp>
    </p:spTree>
    <p:extLst>
      <p:ext uri="{BB962C8B-B14F-4D97-AF65-F5344CB8AC3E}">
        <p14:creationId xmlns:p14="http://schemas.microsoft.com/office/powerpoint/2010/main" val="400409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948B-EC07-8D0F-F9F3-8A4C3F58855A}"/>
              </a:ext>
            </a:extLst>
          </p:cNvPr>
          <p:cNvSpPr>
            <a:spLocks noGrp="1"/>
          </p:cNvSpPr>
          <p:nvPr>
            <p:ph type="title"/>
          </p:nvPr>
        </p:nvSpPr>
        <p:spPr>
          <a:xfrm>
            <a:off x="838200" y="0"/>
            <a:ext cx="10515600" cy="499033"/>
          </a:xfrm>
        </p:spPr>
        <p:txBody>
          <a:bodyPr>
            <a:normAutofit fontScale="90000"/>
          </a:bodyPr>
          <a:lstStyle/>
          <a:p>
            <a:r>
              <a:rPr lang="en-US" dirty="0"/>
              <a:t>Order by</a:t>
            </a:r>
          </a:p>
        </p:txBody>
      </p:sp>
      <p:sp>
        <p:nvSpPr>
          <p:cNvPr id="3" name="Content Placeholder 2">
            <a:extLst>
              <a:ext uri="{FF2B5EF4-FFF2-40B4-BE49-F238E27FC236}">
                <a16:creationId xmlns:a16="http://schemas.microsoft.com/office/drawing/2014/main" id="{62B03E2C-91AD-2A95-C73B-7FA7BC08F84F}"/>
              </a:ext>
            </a:extLst>
          </p:cNvPr>
          <p:cNvSpPr>
            <a:spLocks noGrp="1"/>
          </p:cNvSpPr>
          <p:nvPr>
            <p:ph idx="1"/>
          </p:nvPr>
        </p:nvSpPr>
        <p:spPr>
          <a:xfrm>
            <a:off x="170822" y="499033"/>
            <a:ext cx="12021178" cy="5677930"/>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lvl="1"/>
            <a:r>
              <a:rPr lang="en-US" sz="1600" b="1" dirty="0">
                <a:latin typeface="Consolas" panose="020B0609020204030204" pitchFamily="49" charset="0"/>
              </a:rPr>
              <a:t>The default sort order is ascending</a:t>
            </a: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last_name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job_id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department_id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employees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hire_date</a:t>
            </a:r>
            <a:r>
              <a:rPr lang="en-US" sz="1800" dirty="0">
                <a:solidFill>
                  <a:srgbClr val="000000"/>
                </a:solidFill>
                <a:latin typeface="Consolas" panose="020B0609020204030204" pitchFamily="49" charset="0"/>
              </a:rPr>
              <a:t>  </a:t>
            </a:r>
          </a:p>
          <a:p>
            <a:pPr lvl="1"/>
            <a:r>
              <a:rPr lang="en-US" sz="1600" b="1" dirty="0">
                <a:solidFill>
                  <a:srgbClr val="FF0000"/>
                </a:solidFill>
                <a:latin typeface="Consolas" panose="020B0609020204030204" pitchFamily="49" charset="0"/>
              </a:rPr>
              <a:t>order by age at first and if there is more than employee has the same age order based on hiredate</a:t>
            </a:r>
            <a:r>
              <a:rPr lang="en-US" sz="1600" b="1" dirty="0">
                <a:solidFill>
                  <a:srgbClr val="000000"/>
                </a:solidFill>
                <a:latin typeface="Consolas" panose="020B0609020204030204" pitchFamily="49" charset="0"/>
              </a:rPr>
              <a:t> </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3309953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B402-79BC-ECAC-CC1D-9ECA4B15D54D}"/>
              </a:ext>
            </a:extLst>
          </p:cNvPr>
          <p:cNvSpPr>
            <a:spLocks noGrp="1"/>
          </p:cNvSpPr>
          <p:nvPr>
            <p:ph type="title"/>
          </p:nvPr>
        </p:nvSpPr>
        <p:spPr>
          <a:xfrm>
            <a:off x="913795" y="0"/>
            <a:ext cx="10353762" cy="703385"/>
          </a:xfrm>
        </p:spPr>
        <p:txBody>
          <a:bodyPr/>
          <a:lstStyle/>
          <a:p>
            <a:r>
              <a:rPr lang="en-US" dirty="0"/>
              <a:t>TOP, Top with ties</a:t>
            </a:r>
          </a:p>
        </p:txBody>
      </p:sp>
      <p:sp>
        <p:nvSpPr>
          <p:cNvPr id="3" name="Content Placeholder 2">
            <a:extLst>
              <a:ext uri="{FF2B5EF4-FFF2-40B4-BE49-F238E27FC236}">
                <a16:creationId xmlns:a16="http://schemas.microsoft.com/office/drawing/2014/main" id="{BC74F841-CECF-F392-36EE-769BC4BC6C57}"/>
              </a:ext>
            </a:extLst>
          </p:cNvPr>
          <p:cNvSpPr>
            <a:spLocks noGrp="1"/>
          </p:cNvSpPr>
          <p:nvPr>
            <p:ph idx="1"/>
          </p:nvPr>
        </p:nvSpPr>
        <p:spPr>
          <a:xfrm>
            <a:off x="70338" y="703385"/>
            <a:ext cx="12121662" cy="5737608"/>
          </a:xfrm>
        </p:spPr>
        <p:txBody>
          <a:bodyPr/>
          <a:lstStyle/>
          <a:p>
            <a:r>
              <a:rPr lang="en-US" sz="1800" dirty="0">
                <a:solidFill>
                  <a:schemeClr val="tx1">
                    <a:lumMod val="95000"/>
                  </a:schemeClr>
                </a:solidFill>
                <a:latin typeface="Consolas" panose="020B0609020204030204" pitchFamily="49" charset="0"/>
              </a:rPr>
              <a:t>Top 2: take the first two rows</a:t>
            </a:r>
          </a:p>
          <a:p>
            <a:pPr lvl="1"/>
            <a:r>
              <a:rPr lang="en-US" sz="1600" dirty="0">
                <a:solidFill>
                  <a:schemeClr val="tx1">
                    <a:lumMod val="95000"/>
                  </a:schemeClr>
                </a:solidFill>
                <a:latin typeface="Consolas" panose="020B0609020204030204" pitchFamily="49" charset="0"/>
              </a:rPr>
              <a:t>Not work with group by</a:t>
            </a:r>
          </a:p>
          <a:p>
            <a:r>
              <a:rPr lang="en-US" sz="1800" dirty="0">
                <a:solidFill>
                  <a:schemeClr val="tx1">
                    <a:lumMod val="95000"/>
                  </a:schemeClr>
                </a:solidFill>
                <a:latin typeface="Consolas" panose="020B0609020204030204" pitchFamily="49" charset="0"/>
              </a:rPr>
              <a:t>Top 2 with ties: </a:t>
            </a:r>
          </a:p>
          <a:p>
            <a:pPr lvl="1"/>
            <a:r>
              <a:rPr lang="en-US" sz="1600" b="1" dirty="0">
                <a:solidFill>
                  <a:schemeClr val="tx1">
                    <a:lumMod val="95000"/>
                  </a:schemeClr>
                </a:solidFill>
                <a:latin typeface="Consolas" panose="020B0609020204030204" pitchFamily="49" charset="0"/>
              </a:rPr>
              <a:t>Need order by</a:t>
            </a:r>
          </a:p>
          <a:p>
            <a:pPr lvl="1"/>
            <a:r>
              <a:rPr lang="en-US" sz="1600" b="1" dirty="0">
                <a:solidFill>
                  <a:schemeClr val="tx1">
                    <a:lumMod val="95000"/>
                  </a:schemeClr>
                </a:solidFill>
                <a:latin typeface="Consolas" panose="020B0609020204030204" pitchFamily="49" charset="0"/>
              </a:rPr>
              <a:t>it includes any additional rows that have the same value in the ORDER BY last row in the top 2</a:t>
            </a:r>
          </a:p>
          <a:p>
            <a:endParaRPr lang="en-US" sz="1800" dirty="0">
              <a:solidFill>
                <a:schemeClr val="tx1">
                  <a:lumMod val="95000"/>
                </a:schemeClr>
              </a:solidFill>
              <a:latin typeface="Consolas" panose="020B0609020204030204" pitchFamily="49" charset="0"/>
            </a:endParaRPr>
          </a:p>
          <a:p>
            <a:r>
              <a:rPr lang="en-US" sz="1800" dirty="0">
                <a:solidFill>
                  <a:schemeClr val="tx1">
                    <a:lumMod val="95000"/>
                  </a:schemeClr>
                </a:solidFill>
                <a:latin typeface="Consolas" panose="020B0609020204030204" pitchFamily="49" charset="0"/>
              </a:rPr>
              <a:t>select top 2 with ties </a:t>
            </a:r>
            <a:r>
              <a:rPr lang="en-US" sz="1800" dirty="0" err="1">
                <a:solidFill>
                  <a:schemeClr val="tx1">
                    <a:lumMod val="95000"/>
                  </a:schemeClr>
                </a:solidFill>
                <a:latin typeface="Consolas" panose="020B0609020204030204" pitchFamily="49" charset="0"/>
              </a:rPr>
              <a:t>students.St_Lname</a:t>
            </a:r>
            <a:r>
              <a:rPr lang="en-US" sz="1800" dirty="0">
                <a:solidFill>
                  <a:schemeClr val="tx1">
                    <a:lumMod val="95000"/>
                  </a:schemeClr>
                </a:solidFill>
                <a:latin typeface="Consolas" panose="020B0609020204030204" pitchFamily="49" charset="0"/>
              </a:rPr>
              <a:t>, </a:t>
            </a:r>
            <a:r>
              <a:rPr lang="en-US" sz="1800" dirty="0" err="1">
                <a:solidFill>
                  <a:schemeClr val="tx1">
                    <a:lumMod val="95000"/>
                  </a:schemeClr>
                </a:solidFill>
                <a:latin typeface="Consolas" panose="020B0609020204030204" pitchFamily="49" charset="0"/>
              </a:rPr>
              <a:t>students.St_Age</a:t>
            </a:r>
            <a:r>
              <a:rPr lang="en-US" sz="1800" dirty="0">
                <a:solidFill>
                  <a:schemeClr val="tx1">
                    <a:lumMod val="95000"/>
                  </a:schemeClr>
                </a:solidFill>
                <a:latin typeface="Consolas" panose="020B0609020204030204" pitchFamily="49" charset="0"/>
              </a:rPr>
              <a:t> from students order by </a:t>
            </a:r>
            <a:r>
              <a:rPr lang="en-US" sz="1800" dirty="0" err="1">
                <a:solidFill>
                  <a:schemeClr val="tx1">
                    <a:lumMod val="95000"/>
                  </a:schemeClr>
                </a:solidFill>
                <a:latin typeface="Consolas" panose="020B0609020204030204" pitchFamily="49" charset="0"/>
              </a:rPr>
              <a:t>St_Age</a:t>
            </a:r>
            <a:r>
              <a:rPr lang="en-US" sz="18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8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3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sz="1800" dirty="0">
              <a:solidFill>
                <a:schemeClr val="tx1">
                  <a:lumMod val="95000"/>
                </a:schemeClr>
              </a:solidFill>
              <a:latin typeface="Consolas" panose="020B0609020204030204" pitchFamily="49" charset="0"/>
            </a:endParaRPr>
          </a:p>
          <a:p>
            <a:endParaRPr lang="en-US" sz="1600" dirty="0">
              <a:solidFill>
                <a:schemeClr val="tx1">
                  <a:lumMod val="95000"/>
                </a:schemeClr>
              </a:solidFill>
              <a:latin typeface="Consolas" panose="020B0609020204030204" pitchFamily="49" charset="0"/>
            </a:endParaRPr>
          </a:p>
          <a:p>
            <a:r>
              <a:rPr lang="en-US" sz="1600" dirty="0">
                <a:solidFill>
                  <a:schemeClr val="tx1">
                    <a:lumMod val="95000"/>
                  </a:schemeClr>
                </a:solidFill>
                <a:latin typeface="Consolas" panose="020B0609020204030204" pitchFamily="49" charset="0"/>
              </a:rPr>
              <a:t>select top 2 with ties </a:t>
            </a:r>
            <a:r>
              <a:rPr lang="en-US" sz="1600" dirty="0" err="1">
                <a:solidFill>
                  <a:schemeClr val="tx1">
                    <a:lumMod val="95000"/>
                  </a:schemeClr>
                </a:solidFill>
                <a:latin typeface="Consolas" panose="020B0609020204030204" pitchFamily="49" charset="0"/>
              </a:rPr>
              <a:t>students.St_Lname</a:t>
            </a:r>
            <a:r>
              <a:rPr lang="en-US" sz="1600" dirty="0">
                <a:solidFill>
                  <a:schemeClr val="tx1">
                    <a:lumMod val="95000"/>
                  </a:schemeClr>
                </a:solidFill>
                <a:latin typeface="Consolas" panose="020B0609020204030204" pitchFamily="49" charset="0"/>
              </a:rPr>
              <a:t>, </a:t>
            </a:r>
            <a:r>
              <a:rPr lang="en-US" sz="1600" dirty="0" err="1">
                <a:solidFill>
                  <a:schemeClr val="tx1">
                    <a:lumMod val="95000"/>
                  </a:schemeClr>
                </a:solidFill>
                <a:latin typeface="Consolas" panose="020B0609020204030204" pitchFamily="49" charset="0"/>
              </a:rPr>
              <a:t>students.St_Age</a:t>
            </a:r>
            <a:r>
              <a:rPr lang="en-US" sz="1600" dirty="0">
                <a:solidFill>
                  <a:schemeClr val="tx1">
                    <a:lumMod val="95000"/>
                  </a:schemeClr>
                </a:solidFill>
                <a:latin typeface="Consolas" panose="020B0609020204030204" pitchFamily="49" charset="0"/>
              </a:rPr>
              <a:t> from students order by </a:t>
            </a:r>
            <a:r>
              <a:rPr lang="en-US" sz="1600" dirty="0" err="1">
                <a:solidFill>
                  <a:schemeClr val="tx1">
                    <a:lumMod val="95000"/>
                  </a:schemeClr>
                </a:solidFill>
                <a:latin typeface="Consolas" panose="020B0609020204030204" pitchFamily="49" charset="0"/>
              </a:rPr>
              <a:t>St_Age</a:t>
            </a:r>
            <a:r>
              <a:rPr lang="en-US" sz="1600" dirty="0">
                <a:solidFill>
                  <a:schemeClr val="tx1">
                    <a:lumMod val="95000"/>
                  </a:schemeClr>
                </a:solidFill>
                <a:latin typeface="Consolas" panose="020B0609020204030204" pitchFamily="49" charset="0"/>
              </a:rPr>
              <a:t> desc</a:t>
            </a:r>
          </a:p>
          <a:p>
            <a:endParaRPr lang="en-US" dirty="0">
              <a:solidFill>
                <a:schemeClr val="tx1">
                  <a:lumMod val="95000"/>
                </a:schemeClr>
              </a:solidFill>
            </a:endParaRPr>
          </a:p>
        </p:txBody>
      </p:sp>
      <p:pic>
        <p:nvPicPr>
          <p:cNvPr id="7" name="Picture 6">
            <a:extLst>
              <a:ext uri="{FF2B5EF4-FFF2-40B4-BE49-F238E27FC236}">
                <a16:creationId xmlns:a16="http://schemas.microsoft.com/office/drawing/2014/main" id="{3DC1E522-646D-C298-F114-CE3EFDDC6CF8}"/>
              </a:ext>
            </a:extLst>
          </p:cNvPr>
          <p:cNvPicPr>
            <a:picLocks noChangeAspect="1"/>
          </p:cNvPicPr>
          <p:nvPr/>
        </p:nvPicPr>
        <p:blipFill>
          <a:blip r:embed="rId2"/>
          <a:stretch>
            <a:fillRect/>
          </a:stretch>
        </p:blipFill>
        <p:spPr>
          <a:xfrm>
            <a:off x="10781677" y="3167743"/>
            <a:ext cx="1410323" cy="1063399"/>
          </a:xfrm>
          <a:prstGeom prst="rect">
            <a:avLst/>
          </a:prstGeom>
        </p:spPr>
      </p:pic>
      <p:pic>
        <p:nvPicPr>
          <p:cNvPr id="9" name="Picture 8">
            <a:extLst>
              <a:ext uri="{FF2B5EF4-FFF2-40B4-BE49-F238E27FC236}">
                <a16:creationId xmlns:a16="http://schemas.microsoft.com/office/drawing/2014/main" id="{FD3F20E1-E58E-6BD8-8FD1-9AB6625C3CB3}"/>
              </a:ext>
            </a:extLst>
          </p:cNvPr>
          <p:cNvPicPr>
            <a:picLocks noChangeAspect="1"/>
          </p:cNvPicPr>
          <p:nvPr/>
        </p:nvPicPr>
        <p:blipFill>
          <a:blip r:embed="rId3"/>
          <a:stretch>
            <a:fillRect/>
          </a:stretch>
        </p:blipFill>
        <p:spPr>
          <a:xfrm>
            <a:off x="9543126" y="5091216"/>
            <a:ext cx="1724431" cy="1063399"/>
          </a:xfrm>
          <a:prstGeom prst="rect">
            <a:avLst/>
          </a:prstGeom>
        </p:spPr>
      </p:pic>
    </p:spTree>
    <p:extLst>
      <p:ext uri="{BB962C8B-B14F-4D97-AF65-F5344CB8AC3E}">
        <p14:creationId xmlns:p14="http://schemas.microsoft.com/office/powerpoint/2010/main" val="3459047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EAAA-7462-7FB6-E963-D4F87BC13E1B}"/>
              </a:ext>
            </a:extLst>
          </p:cNvPr>
          <p:cNvSpPr>
            <a:spLocks noGrp="1"/>
          </p:cNvSpPr>
          <p:nvPr>
            <p:ph type="title"/>
          </p:nvPr>
        </p:nvSpPr>
        <p:spPr>
          <a:xfrm>
            <a:off x="984915" y="0"/>
            <a:ext cx="10353762" cy="683288"/>
          </a:xfrm>
        </p:spPr>
        <p:txBody>
          <a:bodyPr>
            <a:normAutofit fontScale="90000"/>
          </a:bodyPr>
          <a:lstStyle/>
          <a:p>
            <a:r>
              <a:rPr lang="en-US" dirty="0"/>
              <a:t>Joins</a:t>
            </a:r>
          </a:p>
        </p:txBody>
      </p:sp>
      <p:sp>
        <p:nvSpPr>
          <p:cNvPr id="3" name="Content Placeholder 2">
            <a:extLst>
              <a:ext uri="{FF2B5EF4-FFF2-40B4-BE49-F238E27FC236}">
                <a16:creationId xmlns:a16="http://schemas.microsoft.com/office/drawing/2014/main" id="{6BC4E822-707A-B3B0-B97D-51354E9723FC}"/>
              </a:ext>
            </a:extLst>
          </p:cNvPr>
          <p:cNvSpPr>
            <a:spLocks noGrp="1"/>
          </p:cNvSpPr>
          <p:nvPr>
            <p:ph idx="1"/>
          </p:nvPr>
        </p:nvSpPr>
        <p:spPr>
          <a:xfrm>
            <a:off x="482322" y="683288"/>
            <a:ext cx="11394830" cy="5838091"/>
          </a:xfrm>
        </p:spPr>
        <p:txBody>
          <a:bodyPr>
            <a:normAutofit/>
          </a:bodyPr>
          <a:lstStyle/>
          <a:p>
            <a:r>
              <a:rPr lang="en-US" sz="2400" dirty="0"/>
              <a:t>The mechanism : For each row in the left table compare it with all rows in the right table even if matching  and return the pairs that match the condition.</a:t>
            </a:r>
          </a:p>
          <a:p>
            <a:endParaRPr lang="en-US" sz="2400" dirty="0"/>
          </a:p>
          <a:p>
            <a:r>
              <a:rPr lang="en-US" sz="2400" dirty="0"/>
              <a:t>To make query from more than one table</a:t>
            </a:r>
          </a:p>
          <a:p>
            <a:r>
              <a:rPr lang="en-US" dirty="0"/>
              <a:t>Types of Joins</a:t>
            </a:r>
          </a:p>
          <a:p>
            <a:pPr lvl="1"/>
            <a:r>
              <a:rPr lang="en-US" sz="2000" dirty="0"/>
              <a:t>Cross join</a:t>
            </a:r>
          </a:p>
          <a:p>
            <a:pPr lvl="2"/>
            <a:r>
              <a:rPr lang="en-US" sz="2000" dirty="0"/>
              <a:t>Cartesian product</a:t>
            </a:r>
          </a:p>
          <a:p>
            <a:pPr lvl="1"/>
            <a:r>
              <a:rPr lang="en-US" sz="2000" dirty="0"/>
              <a:t>Inner join</a:t>
            </a:r>
          </a:p>
          <a:p>
            <a:pPr lvl="1"/>
            <a:r>
              <a:rPr lang="en-US" sz="2000" dirty="0"/>
              <a:t>Outer join</a:t>
            </a:r>
          </a:p>
          <a:p>
            <a:pPr lvl="2"/>
            <a:r>
              <a:rPr lang="en-US" sz="2000" dirty="0"/>
              <a:t>Left outer join</a:t>
            </a:r>
          </a:p>
          <a:p>
            <a:pPr lvl="2"/>
            <a:r>
              <a:rPr lang="en-US" sz="2000" dirty="0"/>
              <a:t>Right outer join</a:t>
            </a:r>
          </a:p>
          <a:p>
            <a:pPr lvl="2"/>
            <a:r>
              <a:rPr lang="en-US" sz="2000" dirty="0"/>
              <a:t>Full outer join</a:t>
            </a:r>
          </a:p>
          <a:p>
            <a:pPr lvl="1"/>
            <a:r>
              <a:rPr lang="en-US" sz="2000" dirty="0"/>
              <a:t>Self join</a:t>
            </a:r>
          </a:p>
          <a:p>
            <a:pPr lvl="2"/>
            <a:r>
              <a:rPr lang="en-US" sz="2000" dirty="0"/>
              <a:t>With Unary Relationship</a:t>
            </a:r>
          </a:p>
        </p:txBody>
      </p:sp>
    </p:spTree>
    <p:extLst>
      <p:ext uri="{BB962C8B-B14F-4D97-AF65-F5344CB8AC3E}">
        <p14:creationId xmlns:p14="http://schemas.microsoft.com/office/powerpoint/2010/main" val="344957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1E9E-5C78-B7A9-BF6A-FEFA2AF8ED4F}"/>
              </a:ext>
            </a:extLst>
          </p:cNvPr>
          <p:cNvSpPr>
            <a:spLocks noGrp="1"/>
          </p:cNvSpPr>
          <p:nvPr>
            <p:ph type="title"/>
          </p:nvPr>
        </p:nvSpPr>
        <p:spPr>
          <a:xfrm>
            <a:off x="919119" y="0"/>
            <a:ext cx="10353762" cy="545960"/>
          </a:xfrm>
        </p:spPr>
        <p:txBody>
          <a:bodyPr>
            <a:normAutofit fontScale="90000"/>
          </a:bodyPr>
          <a:lstStyle/>
          <a:p>
            <a:r>
              <a:rPr lang="en-US" dirty="0"/>
              <a:t>DB system</a:t>
            </a:r>
          </a:p>
        </p:txBody>
      </p:sp>
      <p:sp>
        <p:nvSpPr>
          <p:cNvPr id="3" name="Content Placeholder 2">
            <a:extLst>
              <a:ext uri="{FF2B5EF4-FFF2-40B4-BE49-F238E27FC236}">
                <a16:creationId xmlns:a16="http://schemas.microsoft.com/office/drawing/2014/main" id="{BD61E0E1-6F76-F1AF-FAA1-F3A23BB64E37}"/>
              </a:ext>
            </a:extLst>
          </p:cNvPr>
          <p:cNvSpPr>
            <a:spLocks noGrp="1"/>
          </p:cNvSpPr>
          <p:nvPr>
            <p:ph idx="1"/>
          </p:nvPr>
        </p:nvSpPr>
        <p:spPr>
          <a:xfrm>
            <a:off x="612949" y="663191"/>
            <a:ext cx="11063236" cy="5858189"/>
          </a:xfrm>
        </p:spPr>
        <p:txBody>
          <a:bodyPr/>
          <a:lstStyle/>
          <a:p>
            <a:r>
              <a:rPr lang="en-US" dirty="0"/>
              <a:t>there are relationship</a:t>
            </a:r>
          </a:p>
          <a:p>
            <a:r>
              <a:rPr lang="en-US" b="1" dirty="0">
                <a:solidFill>
                  <a:srgbClr val="FF0000"/>
                </a:solidFill>
              </a:rPr>
              <a:t>DB sharing: </a:t>
            </a:r>
            <a:r>
              <a:rPr lang="en-US" dirty="0"/>
              <a:t>each developer connect to the DB server</a:t>
            </a:r>
          </a:p>
          <a:p>
            <a:r>
              <a:rPr lang="en-US" dirty="0"/>
              <a:t>security</a:t>
            </a:r>
          </a:p>
          <a:p>
            <a:r>
              <a:rPr lang="en-US" b="1" dirty="0">
                <a:solidFill>
                  <a:srgbClr val="FF0000"/>
                </a:solidFill>
              </a:rPr>
              <a:t>data quality</a:t>
            </a:r>
            <a:r>
              <a:rPr lang="en-US" dirty="0"/>
              <a:t>: DT</a:t>
            </a:r>
          </a:p>
          <a:p>
            <a:r>
              <a:rPr lang="en-US" dirty="0"/>
              <a:t>constrains for example salary between 2500 3600</a:t>
            </a:r>
          </a:p>
          <a:p>
            <a:r>
              <a:rPr lang="en-US" dirty="0"/>
              <a:t>DB integrity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947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F424-065D-F736-F9AB-9F422FB85B4A}"/>
              </a:ext>
            </a:extLst>
          </p:cNvPr>
          <p:cNvSpPr>
            <a:spLocks noGrp="1"/>
          </p:cNvSpPr>
          <p:nvPr>
            <p:ph type="title"/>
          </p:nvPr>
        </p:nvSpPr>
        <p:spPr>
          <a:xfrm>
            <a:off x="984915" y="0"/>
            <a:ext cx="10353762" cy="572756"/>
          </a:xfrm>
        </p:spPr>
        <p:txBody>
          <a:bodyPr>
            <a:normAutofit fontScale="90000"/>
          </a:bodyPr>
          <a:lstStyle/>
          <a:p>
            <a:r>
              <a:rPr lang="en-US" dirty="0"/>
              <a:t>cross join (Cartesian product)</a:t>
            </a:r>
          </a:p>
        </p:txBody>
      </p:sp>
      <p:sp>
        <p:nvSpPr>
          <p:cNvPr id="3" name="Content Placeholder 2">
            <a:extLst>
              <a:ext uri="{FF2B5EF4-FFF2-40B4-BE49-F238E27FC236}">
                <a16:creationId xmlns:a16="http://schemas.microsoft.com/office/drawing/2014/main" id="{931A2DC7-3287-FE9A-7EEB-391EE41922EA}"/>
              </a:ext>
            </a:extLst>
          </p:cNvPr>
          <p:cNvSpPr>
            <a:spLocks noGrp="1"/>
          </p:cNvSpPr>
          <p:nvPr>
            <p:ph idx="1"/>
          </p:nvPr>
        </p:nvSpPr>
        <p:spPr>
          <a:xfrm>
            <a:off x="132080" y="572756"/>
            <a:ext cx="11135477" cy="6010923"/>
          </a:xfrm>
        </p:spPr>
        <p:txBody>
          <a:bodyPr/>
          <a:lstStyle/>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dirty="0"/>
              <a:t>select std_name, dep_name from STUDENT11, DEPARTMENT11 </a:t>
            </a:r>
          </a:p>
          <a:p>
            <a:r>
              <a:rPr lang="en-US" dirty="0"/>
              <a:t>select * from DEPARTMENT11 cross join STUDENT11</a:t>
            </a:r>
          </a:p>
          <a:p>
            <a:r>
              <a:rPr lang="en-US" dirty="0"/>
              <a:t>Cartesian product does not have any meaning in business</a:t>
            </a:r>
          </a:p>
        </p:txBody>
      </p:sp>
      <p:pic>
        <p:nvPicPr>
          <p:cNvPr id="5" name="Picture 4">
            <a:extLst>
              <a:ext uri="{FF2B5EF4-FFF2-40B4-BE49-F238E27FC236}">
                <a16:creationId xmlns:a16="http://schemas.microsoft.com/office/drawing/2014/main" id="{1573D485-BC51-0ECE-88FD-E6D0B5B9AF2C}"/>
              </a:ext>
            </a:extLst>
          </p:cNvPr>
          <p:cNvPicPr>
            <a:picLocks noChangeAspect="1"/>
          </p:cNvPicPr>
          <p:nvPr/>
        </p:nvPicPr>
        <p:blipFill>
          <a:blip r:embed="rId2"/>
          <a:stretch>
            <a:fillRect/>
          </a:stretch>
        </p:blipFill>
        <p:spPr>
          <a:xfrm>
            <a:off x="2411781" y="723229"/>
            <a:ext cx="5286375" cy="1885950"/>
          </a:xfrm>
          <a:prstGeom prst="rect">
            <a:avLst/>
          </a:prstGeom>
        </p:spPr>
      </p:pic>
      <p:pic>
        <p:nvPicPr>
          <p:cNvPr id="7" name="Picture 6">
            <a:extLst>
              <a:ext uri="{FF2B5EF4-FFF2-40B4-BE49-F238E27FC236}">
                <a16:creationId xmlns:a16="http://schemas.microsoft.com/office/drawing/2014/main" id="{07DDE74A-8277-9CCF-5839-3F76A5F9FDFD}"/>
              </a:ext>
            </a:extLst>
          </p:cNvPr>
          <p:cNvPicPr>
            <a:picLocks noChangeAspect="1"/>
          </p:cNvPicPr>
          <p:nvPr/>
        </p:nvPicPr>
        <p:blipFill>
          <a:blip r:embed="rId3"/>
          <a:stretch>
            <a:fillRect/>
          </a:stretch>
        </p:blipFill>
        <p:spPr>
          <a:xfrm>
            <a:off x="7877894" y="723229"/>
            <a:ext cx="3209925" cy="1819275"/>
          </a:xfrm>
          <a:prstGeom prst="rect">
            <a:avLst/>
          </a:prstGeom>
        </p:spPr>
      </p:pic>
      <p:pic>
        <p:nvPicPr>
          <p:cNvPr id="9" name="Picture 8">
            <a:extLst>
              <a:ext uri="{FF2B5EF4-FFF2-40B4-BE49-F238E27FC236}">
                <a16:creationId xmlns:a16="http://schemas.microsoft.com/office/drawing/2014/main" id="{B0A20485-9CA3-2B35-BF96-C281E7814768}"/>
              </a:ext>
            </a:extLst>
          </p:cNvPr>
          <p:cNvPicPr>
            <a:picLocks noChangeAspect="1"/>
          </p:cNvPicPr>
          <p:nvPr/>
        </p:nvPicPr>
        <p:blipFill>
          <a:blip r:embed="rId4"/>
          <a:stretch>
            <a:fillRect/>
          </a:stretch>
        </p:blipFill>
        <p:spPr>
          <a:xfrm>
            <a:off x="356082" y="723229"/>
            <a:ext cx="1933575" cy="2933700"/>
          </a:xfrm>
          <a:prstGeom prst="rect">
            <a:avLst/>
          </a:prstGeom>
        </p:spPr>
      </p:pic>
    </p:spTree>
    <p:extLst>
      <p:ext uri="{BB962C8B-B14F-4D97-AF65-F5344CB8AC3E}">
        <p14:creationId xmlns:p14="http://schemas.microsoft.com/office/powerpoint/2010/main" val="2559636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4AC2-C19A-2114-67A5-B8E2940ACFB9}"/>
              </a:ext>
            </a:extLst>
          </p:cNvPr>
          <p:cNvSpPr>
            <a:spLocks noGrp="1"/>
          </p:cNvSpPr>
          <p:nvPr>
            <p:ph type="title"/>
          </p:nvPr>
        </p:nvSpPr>
        <p:spPr/>
        <p:txBody>
          <a:bodyPr/>
          <a:lstStyle/>
          <a:p>
            <a:r>
              <a:rPr lang="en-US" dirty="0"/>
              <a:t>Inner join</a:t>
            </a:r>
          </a:p>
        </p:txBody>
      </p:sp>
      <p:sp>
        <p:nvSpPr>
          <p:cNvPr id="3" name="Content Placeholder 2">
            <a:extLst>
              <a:ext uri="{FF2B5EF4-FFF2-40B4-BE49-F238E27FC236}">
                <a16:creationId xmlns:a16="http://schemas.microsoft.com/office/drawing/2014/main" id="{67D06752-2E4B-30F1-F1DC-39D7EBE9E9F6}"/>
              </a:ext>
            </a:extLst>
          </p:cNvPr>
          <p:cNvSpPr>
            <a:spLocks noGrp="1"/>
          </p:cNvSpPr>
          <p:nvPr>
            <p:ph idx="1"/>
          </p:nvPr>
        </p:nvSpPr>
        <p:spPr>
          <a:xfrm>
            <a:off x="442127" y="1732449"/>
            <a:ext cx="11485266" cy="4058751"/>
          </a:xfrm>
        </p:spPr>
        <p:txBody>
          <a:bodyPr/>
          <a:lstStyle/>
          <a:p>
            <a:r>
              <a:rPr lang="en-US" dirty="0"/>
              <a:t>used to combine fields (columns) from two or more tables</a:t>
            </a:r>
          </a:p>
          <a:p>
            <a:r>
              <a:rPr lang="en-US" dirty="0"/>
              <a:t>it displays only the rows that have a match in both the joined tables</a:t>
            </a:r>
          </a:p>
          <a:p>
            <a:r>
              <a:rPr lang="en-US" dirty="0"/>
              <a:t>the formula of join </a:t>
            </a:r>
            <a:r>
              <a:rPr lang="en-US" dirty="0">
                <a:sym typeface="Wingdings" panose="05000000000000000000" pitchFamily="2" charset="2"/>
              </a:rPr>
              <a:t></a:t>
            </a:r>
            <a:r>
              <a:rPr lang="en-US" dirty="0"/>
              <a:t> parent.PK = child.FK</a:t>
            </a:r>
          </a:p>
          <a:p>
            <a:r>
              <a:rPr lang="en-US" dirty="0"/>
              <a:t>called </a:t>
            </a:r>
            <a:r>
              <a:rPr lang="en-US" dirty="0" err="1"/>
              <a:t>equi</a:t>
            </a:r>
            <a:r>
              <a:rPr lang="en-US" dirty="0"/>
              <a:t> join</a:t>
            </a:r>
          </a:p>
          <a:p>
            <a:r>
              <a:rPr lang="en-US" dirty="0"/>
              <a:t>from student , dept where student.id = </a:t>
            </a:r>
            <a:r>
              <a:rPr lang="en-US" dirty="0" err="1"/>
              <a:t>dept.stdId</a:t>
            </a:r>
            <a:r>
              <a:rPr lang="en-US" dirty="0"/>
              <a:t> </a:t>
            </a:r>
            <a:r>
              <a:rPr lang="en-US" dirty="0">
                <a:sym typeface="Wingdings" panose="05000000000000000000" pitchFamily="2" charset="2"/>
              </a:rPr>
              <a:t></a:t>
            </a:r>
            <a:r>
              <a:rPr lang="en-US" dirty="0"/>
              <a:t> </a:t>
            </a:r>
          </a:p>
          <a:p>
            <a:r>
              <a:rPr lang="en-US" dirty="0"/>
              <a:t>from student inner join dept on student.id = </a:t>
            </a:r>
            <a:r>
              <a:rPr lang="en-US" dirty="0" err="1"/>
              <a:t>dept.stdId</a:t>
            </a:r>
            <a:endParaRPr lang="en-US" dirty="0"/>
          </a:p>
        </p:txBody>
      </p:sp>
    </p:spTree>
    <p:extLst>
      <p:ext uri="{BB962C8B-B14F-4D97-AF65-F5344CB8AC3E}">
        <p14:creationId xmlns:p14="http://schemas.microsoft.com/office/powerpoint/2010/main" val="272185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958A-6385-DA8D-1840-5561971B2B28}"/>
              </a:ext>
            </a:extLst>
          </p:cNvPr>
          <p:cNvSpPr>
            <a:spLocks noGrp="1"/>
          </p:cNvSpPr>
          <p:nvPr>
            <p:ph type="title"/>
          </p:nvPr>
        </p:nvSpPr>
        <p:spPr>
          <a:xfrm>
            <a:off x="913795" y="0"/>
            <a:ext cx="10353762" cy="673240"/>
          </a:xfrm>
        </p:spPr>
        <p:txBody>
          <a:bodyPr>
            <a:normAutofit fontScale="90000"/>
          </a:bodyPr>
          <a:lstStyle/>
          <a:p>
            <a:r>
              <a:rPr lang="en-US" dirty="0"/>
              <a:t>Left outer join example</a:t>
            </a:r>
          </a:p>
        </p:txBody>
      </p:sp>
      <p:sp>
        <p:nvSpPr>
          <p:cNvPr id="3" name="Content Placeholder 2">
            <a:extLst>
              <a:ext uri="{FF2B5EF4-FFF2-40B4-BE49-F238E27FC236}">
                <a16:creationId xmlns:a16="http://schemas.microsoft.com/office/drawing/2014/main" id="{2E44D9CD-DAC3-1D38-B120-FA9381FF1469}"/>
              </a:ext>
            </a:extLst>
          </p:cNvPr>
          <p:cNvSpPr>
            <a:spLocks noGrp="1"/>
          </p:cNvSpPr>
          <p:nvPr>
            <p:ph idx="1"/>
          </p:nvPr>
        </p:nvSpPr>
        <p:spPr>
          <a:xfrm>
            <a:off x="351693" y="673240"/>
            <a:ext cx="11736474" cy="6008914"/>
          </a:xfrm>
        </p:spPr>
        <p:txBody>
          <a:bodyPr/>
          <a:lstStyle/>
          <a:p>
            <a:r>
              <a:rPr lang="en-US" sz="1800" dirty="0">
                <a:solidFill>
                  <a:srgbClr val="00B0F0"/>
                </a:solidFill>
                <a:latin typeface="Consolas" panose="020B0609020204030204" pitchFamily="49" charset="0"/>
              </a:rPr>
              <a:t>select</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S.dep_id</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S.std_name</a:t>
            </a:r>
            <a:r>
              <a:rPr lang="en-US" sz="1800" dirty="0">
                <a:solidFill>
                  <a:schemeClr val="tx1"/>
                </a:solidFill>
                <a:latin typeface="Consolas" panose="020B0609020204030204" pitchFamily="49" charset="0"/>
              </a:rPr>
              <a:t> </a:t>
            </a:r>
          </a:p>
          <a:p>
            <a:r>
              <a:rPr lang="en-US" sz="1800" dirty="0">
                <a:solidFill>
                  <a:schemeClr val="tx1"/>
                </a:solidFill>
                <a:latin typeface="Consolas" panose="020B0609020204030204" pitchFamily="49" charset="0"/>
              </a:rPr>
              <a:t>from Department11 D</a:t>
            </a:r>
          </a:p>
          <a:p>
            <a:r>
              <a:rPr lang="en-US" sz="1800" dirty="0">
                <a:solidFill>
                  <a:schemeClr val="tx1"/>
                </a:solidFill>
                <a:latin typeface="Consolas" panose="020B0609020204030204" pitchFamily="49" charset="0"/>
              </a:rPr>
              <a:t>left outer join STUDENT11 S</a:t>
            </a:r>
          </a:p>
          <a:p>
            <a:r>
              <a:rPr lang="en-US" sz="1800" dirty="0">
                <a:solidFill>
                  <a:schemeClr val="tx1"/>
                </a:solidFill>
                <a:latin typeface="Consolas" panose="020B0609020204030204" pitchFamily="49" charset="0"/>
              </a:rPr>
              <a:t>on </a:t>
            </a:r>
            <a:r>
              <a:rPr lang="en-US" sz="1800" dirty="0" err="1">
                <a:solidFill>
                  <a:schemeClr val="tx1"/>
                </a:solidFill>
                <a:latin typeface="Consolas" panose="020B0609020204030204" pitchFamily="49" charset="0"/>
              </a:rPr>
              <a:t>D.dep_id</a:t>
            </a:r>
            <a:r>
              <a:rPr lang="en-US" sz="1800" dirty="0">
                <a:solidFill>
                  <a:schemeClr val="tx1"/>
                </a:solidFill>
                <a:latin typeface="Consolas" panose="020B0609020204030204" pitchFamily="49" charset="0"/>
              </a:rPr>
              <a:t> = </a:t>
            </a:r>
            <a:r>
              <a:rPr lang="en-US" sz="1800" dirty="0" err="1">
                <a:solidFill>
                  <a:schemeClr val="tx1"/>
                </a:solidFill>
                <a:latin typeface="Consolas" panose="020B0609020204030204" pitchFamily="49" charset="0"/>
              </a:rPr>
              <a:t>S.dep_id</a:t>
            </a:r>
            <a:endParaRPr lang="en-US" sz="1800" dirty="0">
              <a:solidFill>
                <a:schemeClr val="tx1"/>
              </a:solidFill>
              <a:latin typeface="Consolas" panose="020B0609020204030204" pitchFamily="49" charset="0"/>
            </a:endParaRPr>
          </a:p>
          <a:p>
            <a:pPr marL="36900" indent="0">
              <a:buNone/>
            </a:pP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Note that dep_id at D, S</a:t>
            </a:r>
          </a:p>
          <a:p>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Left outer join: it displays all the rows from first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second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Right outer join:it displays all the rows from second </a:t>
            </a:r>
            <a:r>
              <a:rPr lang="en-US" sz="1800" dirty="0" err="1">
                <a:solidFill>
                  <a:schemeClr val="tx1"/>
                </a:solidFill>
                <a:latin typeface="Consolas" panose="020B0609020204030204" pitchFamily="49" charset="0"/>
              </a:rPr>
              <a:t>tbl</a:t>
            </a:r>
            <a:r>
              <a:rPr lang="en-US" sz="1800" dirty="0">
                <a:solidFill>
                  <a:schemeClr val="tx1"/>
                </a:solidFill>
                <a:latin typeface="Consolas" panose="020B0609020204030204" pitchFamily="49" charset="0"/>
              </a:rPr>
              <a:t> and matched rows from first </a:t>
            </a:r>
            <a:r>
              <a:rPr lang="en-US" sz="1800" dirty="0" err="1">
                <a:solidFill>
                  <a:schemeClr val="tx1"/>
                </a:solidFill>
                <a:latin typeface="Consolas" panose="020B0609020204030204" pitchFamily="49" charset="0"/>
              </a:rPr>
              <a:t>tbl</a:t>
            </a:r>
            <a:endParaRPr lang="en-US" sz="1800" dirty="0">
              <a:solidFill>
                <a:schemeClr val="tx1"/>
              </a:solidFill>
              <a:latin typeface="Consolas" panose="020B0609020204030204" pitchFamily="49" charset="0"/>
            </a:endParaRPr>
          </a:p>
          <a:p>
            <a:r>
              <a:rPr lang="en-US" sz="1800" dirty="0">
                <a:solidFill>
                  <a:schemeClr val="tx1"/>
                </a:solidFill>
                <a:latin typeface="Consolas" panose="020B0609020204030204" pitchFamily="49" charset="0"/>
              </a:rPr>
              <a:t>Full  outer join  : it displays all the rows from both tables whether it matched or not.</a:t>
            </a:r>
          </a:p>
          <a:p>
            <a:endParaRPr lang="en-US" sz="1800" dirty="0">
              <a:solidFill>
                <a:schemeClr val="tx1"/>
              </a:solidFill>
              <a:latin typeface="Consolas" panose="020B0609020204030204" pitchFamily="49" charset="0"/>
            </a:endParaRPr>
          </a:p>
        </p:txBody>
      </p:sp>
      <p:pic>
        <p:nvPicPr>
          <p:cNvPr id="5" name="Picture 4">
            <a:extLst>
              <a:ext uri="{FF2B5EF4-FFF2-40B4-BE49-F238E27FC236}">
                <a16:creationId xmlns:a16="http://schemas.microsoft.com/office/drawing/2014/main" id="{BA0E9C49-6DE4-4D7D-7148-75E748CD9892}"/>
              </a:ext>
            </a:extLst>
          </p:cNvPr>
          <p:cNvPicPr>
            <a:picLocks noChangeAspect="1"/>
          </p:cNvPicPr>
          <p:nvPr/>
        </p:nvPicPr>
        <p:blipFill>
          <a:blip r:embed="rId2"/>
          <a:stretch>
            <a:fillRect/>
          </a:stretch>
        </p:blipFill>
        <p:spPr>
          <a:xfrm>
            <a:off x="6462465" y="673240"/>
            <a:ext cx="2733151" cy="2637261"/>
          </a:xfrm>
          <a:prstGeom prst="rect">
            <a:avLst/>
          </a:prstGeom>
        </p:spPr>
      </p:pic>
    </p:spTree>
    <p:extLst>
      <p:ext uri="{BB962C8B-B14F-4D97-AF65-F5344CB8AC3E}">
        <p14:creationId xmlns:p14="http://schemas.microsoft.com/office/powerpoint/2010/main" val="3746672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9DFD-E866-D934-C78A-DAF5E2D3132A}"/>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434E90C2-2772-BA8B-A5F1-288134873AEA}"/>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219651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AE25-8267-4798-D5B6-3A222B30F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A4B8-8813-DB97-B2B9-E2D30697DFB8}"/>
              </a:ext>
            </a:extLst>
          </p:cNvPr>
          <p:cNvSpPr>
            <a:spLocks noGrp="1"/>
          </p:cNvSpPr>
          <p:nvPr>
            <p:ph type="title"/>
          </p:nvPr>
        </p:nvSpPr>
        <p:spPr/>
        <p:txBody>
          <a:bodyPr/>
          <a:lstStyle/>
          <a:p>
            <a:r>
              <a:rPr lang="en-US" dirty="0"/>
              <a:t>Multi join </a:t>
            </a:r>
          </a:p>
        </p:txBody>
      </p:sp>
      <p:sp>
        <p:nvSpPr>
          <p:cNvPr id="3" name="Content Placeholder 2">
            <a:extLst>
              <a:ext uri="{FF2B5EF4-FFF2-40B4-BE49-F238E27FC236}">
                <a16:creationId xmlns:a16="http://schemas.microsoft.com/office/drawing/2014/main" id="{075C649E-1F6C-ED37-3C6E-342CC65B3B2F}"/>
              </a:ext>
            </a:extLst>
          </p:cNvPr>
          <p:cNvSpPr>
            <a:spLocks noGrp="1"/>
          </p:cNvSpPr>
          <p:nvPr>
            <p:ph idx="1"/>
          </p:nvPr>
        </p:nvSpPr>
        <p:spPr/>
        <p:txBody>
          <a:bodyPr/>
          <a:lstStyle/>
          <a:p>
            <a:r>
              <a:rPr lang="en-US" sz="2400" dirty="0">
                <a:solidFill>
                  <a:schemeClr val="tx1"/>
                </a:solidFill>
                <a:latin typeface="Consolas" panose="020B0609020204030204" pitchFamily="49" charset="0"/>
              </a:rPr>
              <a:t>Multi join</a:t>
            </a:r>
          </a:p>
          <a:p>
            <a:r>
              <a:rPr lang="en-US" sz="2000" dirty="0"/>
              <a:t>FROM Orders INNER JOIN Customers </a:t>
            </a:r>
          </a:p>
          <a:p>
            <a:pPr lvl="1"/>
            <a:r>
              <a:rPr lang="en-US" dirty="0"/>
              <a:t>ON Orders.CustomerID = Customers.CustomerID </a:t>
            </a:r>
          </a:p>
          <a:p>
            <a:r>
              <a:rPr lang="en-US" sz="2000" dirty="0"/>
              <a:t>INNER JOIN Products</a:t>
            </a:r>
          </a:p>
          <a:p>
            <a:pPr lvl="1"/>
            <a:r>
              <a:rPr lang="en-US" dirty="0"/>
              <a:t>ON Orders.ProductID = Products.ProductID </a:t>
            </a:r>
          </a:p>
          <a:p>
            <a:r>
              <a:rPr lang="en-US" sz="2000" dirty="0"/>
              <a:t>WHERE Orders.OrderDate &gt;= '20240101' ORDER BY Orders.OrderDate DESC;</a:t>
            </a:r>
            <a:endParaRPr lang="en-US" sz="2400" dirty="0">
              <a:solidFill>
                <a:schemeClr val="tx1"/>
              </a:solidFill>
              <a:latin typeface="Consolas" panose="020B0609020204030204" pitchFamily="49" charset="0"/>
            </a:endParaRPr>
          </a:p>
          <a:p>
            <a:endParaRPr lang="en-US" dirty="0"/>
          </a:p>
        </p:txBody>
      </p:sp>
    </p:spTree>
    <p:extLst>
      <p:ext uri="{BB962C8B-B14F-4D97-AF65-F5344CB8AC3E}">
        <p14:creationId xmlns:p14="http://schemas.microsoft.com/office/powerpoint/2010/main" val="3683950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E7F6-1AA5-17E9-DD34-25FA7189F0DB}"/>
              </a:ext>
            </a:extLst>
          </p:cNvPr>
          <p:cNvSpPr>
            <a:spLocks noGrp="1"/>
          </p:cNvSpPr>
          <p:nvPr>
            <p:ph type="title"/>
          </p:nvPr>
        </p:nvSpPr>
        <p:spPr>
          <a:xfrm>
            <a:off x="838200" y="0"/>
            <a:ext cx="10515600" cy="586597"/>
          </a:xfrm>
        </p:spPr>
        <p:txBody>
          <a:bodyPr>
            <a:normAutofit/>
          </a:bodyPr>
          <a:lstStyle/>
          <a:p>
            <a:r>
              <a:rPr lang="en-US" sz="3600" dirty="0"/>
              <a:t>Multi join Example</a:t>
            </a:r>
          </a:p>
        </p:txBody>
      </p:sp>
      <p:sp>
        <p:nvSpPr>
          <p:cNvPr id="3" name="Content Placeholder 2">
            <a:extLst>
              <a:ext uri="{FF2B5EF4-FFF2-40B4-BE49-F238E27FC236}">
                <a16:creationId xmlns:a16="http://schemas.microsoft.com/office/drawing/2014/main" id="{3379B3E7-7BB5-9E88-4439-47C77F456907}"/>
              </a:ext>
            </a:extLst>
          </p:cNvPr>
          <p:cNvSpPr>
            <a:spLocks noGrp="1"/>
          </p:cNvSpPr>
          <p:nvPr>
            <p:ph idx="1"/>
          </p:nvPr>
        </p:nvSpPr>
        <p:spPr>
          <a:xfrm>
            <a:off x="214603" y="782540"/>
            <a:ext cx="11663265" cy="5879517"/>
          </a:xfrm>
        </p:spPr>
        <p:txBody>
          <a:bodyPr/>
          <a:lstStyle/>
          <a:p>
            <a:r>
              <a:rPr lang="en-US" dirty="0"/>
              <a:t>The relationship between employee and project is many to many</a:t>
            </a:r>
          </a:p>
          <a:p>
            <a:r>
              <a:rPr lang="en-US" dirty="0"/>
              <a:t>Write SQL statement that display the employee's name and project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328ACFA4-9588-1D84-E3EC-74DB8E03C12C}"/>
              </a:ext>
            </a:extLst>
          </p:cNvPr>
          <p:cNvPicPr>
            <a:picLocks noChangeAspect="1"/>
          </p:cNvPicPr>
          <p:nvPr/>
        </p:nvPicPr>
        <p:blipFill>
          <a:blip r:embed="rId2"/>
          <a:stretch>
            <a:fillRect/>
          </a:stretch>
        </p:blipFill>
        <p:spPr>
          <a:xfrm>
            <a:off x="130629" y="2553543"/>
            <a:ext cx="5551714" cy="3484252"/>
          </a:xfrm>
          <a:prstGeom prst="rect">
            <a:avLst/>
          </a:prstGeom>
          <a:effectLst>
            <a:outerShdw blurRad="25400" dir="17880000">
              <a:srgbClr val="000000">
                <a:alpha val="46000"/>
              </a:srgbClr>
            </a:outerShdw>
          </a:effectLst>
        </p:spPr>
      </p:pic>
      <p:pic>
        <p:nvPicPr>
          <p:cNvPr id="6" name="Picture 5">
            <a:extLst>
              <a:ext uri="{FF2B5EF4-FFF2-40B4-BE49-F238E27FC236}">
                <a16:creationId xmlns:a16="http://schemas.microsoft.com/office/drawing/2014/main" id="{76A9CADC-0604-E22B-F01E-B1382411B7A9}"/>
              </a:ext>
            </a:extLst>
          </p:cNvPr>
          <p:cNvPicPr>
            <a:picLocks noChangeAspect="1"/>
          </p:cNvPicPr>
          <p:nvPr/>
        </p:nvPicPr>
        <p:blipFill>
          <a:blip r:embed="rId3"/>
          <a:stretch>
            <a:fillRect/>
          </a:stretch>
        </p:blipFill>
        <p:spPr>
          <a:xfrm>
            <a:off x="5892441" y="3063227"/>
            <a:ext cx="6299559" cy="2062777"/>
          </a:xfrm>
          <a:prstGeom prst="rect">
            <a:avLst/>
          </a:prstGeom>
        </p:spPr>
      </p:pic>
    </p:spTree>
    <p:extLst>
      <p:ext uri="{BB962C8B-B14F-4D97-AF65-F5344CB8AC3E}">
        <p14:creationId xmlns:p14="http://schemas.microsoft.com/office/powerpoint/2010/main" val="249949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F94B-0485-AA06-E137-0BC87B56871D}"/>
              </a:ext>
            </a:extLst>
          </p:cNvPr>
          <p:cNvSpPr>
            <a:spLocks noGrp="1"/>
          </p:cNvSpPr>
          <p:nvPr>
            <p:ph type="title"/>
          </p:nvPr>
        </p:nvSpPr>
        <p:spPr>
          <a:xfrm>
            <a:off x="922175" y="0"/>
            <a:ext cx="10515600" cy="763879"/>
          </a:xfrm>
        </p:spPr>
        <p:txBody>
          <a:bodyPr/>
          <a:lstStyle/>
          <a:p>
            <a:r>
              <a:rPr lang="en-US" dirty="0"/>
              <a:t>Self join</a:t>
            </a:r>
          </a:p>
        </p:txBody>
      </p:sp>
      <p:sp>
        <p:nvSpPr>
          <p:cNvPr id="3" name="Content Placeholder 2">
            <a:extLst>
              <a:ext uri="{FF2B5EF4-FFF2-40B4-BE49-F238E27FC236}">
                <a16:creationId xmlns:a16="http://schemas.microsoft.com/office/drawing/2014/main" id="{FF30428E-1CE6-934F-6711-200C6B75DEB8}"/>
              </a:ext>
            </a:extLst>
          </p:cNvPr>
          <p:cNvSpPr>
            <a:spLocks noGrp="1"/>
          </p:cNvSpPr>
          <p:nvPr>
            <p:ph idx="1"/>
          </p:nvPr>
        </p:nvSpPr>
        <p:spPr>
          <a:xfrm>
            <a:off x="261257" y="763878"/>
            <a:ext cx="11691257" cy="5786211"/>
          </a:xfrm>
        </p:spPr>
        <p:txBody>
          <a:bodyPr/>
          <a:lstStyle/>
          <a:p>
            <a:r>
              <a:rPr lang="en-US" dirty="0"/>
              <a:t>often used with self relationship</a:t>
            </a:r>
          </a:p>
          <a:p>
            <a:r>
              <a:rPr lang="en-US" dirty="0"/>
              <a:t>example for each employee display data of his manager</a:t>
            </a:r>
          </a:p>
        </p:txBody>
      </p:sp>
      <p:pic>
        <p:nvPicPr>
          <p:cNvPr id="5" name="Picture 4">
            <a:extLst>
              <a:ext uri="{FF2B5EF4-FFF2-40B4-BE49-F238E27FC236}">
                <a16:creationId xmlns:a16="http://schemas.microsoft.com/office/drawing/2014/main" id="{8BCB0825-D9D4-9D33-25F7-23255A695A1B}"/>
              </a:ext>
            </a:extLst>
          </p:cNvPr>
          <p:cNvPicPr>
            <a:picLocks noChangeAspect="1"/>
          </p:cNvPicPr>
          <p:nvPr/>
        </p:nvPicPr>
        <p:blipFill>
          <a:blip r:embed="rId2"/>
          <a:stretch>
            <a:fillRect/>
          </a:stretch>
        </p:blipFill>
        <p:spPr>
          <a:xfrm>
            <a:off x="24923" y="2071393"/>
            <a:ext cx="4739691" cy="3506245"/>
          </a:xfrm>
          <a:prstGeom prst="rect">
            <a:avLst/>
          </a:prstGeom>
        </p:spPr>
      </p:pic>
      <p:pic>
        <p:nvPicPr>
          <p:cNvPr id="7" name="Picture 6">
            <a:extLst>
              <a:ext uri="{FF2B5EF4-FFF2-40B4-BE49-F238E27FC236}">
                <a16:creationId xmlns:a16="http://schemas.microsoft.com/office/drawing/2014/main" id="{752D4AD7-6094-2C5A-123C-10434F2A8530}"/>
              </a:ext>
            </a:extLst>
          </p:cNvPr>
          <p:cNvPicPr>
            <a:picLocks noChangeAspect="1"/>
          </p:cNvPicPr>
          <p:nvPr/>
        </p:nvPicPr>
        <p:blipFill>
          <a:blip r:embed="rId3"/>
          <a:stretch>
            <a:fillRect/>
          </a:stretch>
        </p:blipFill>
        <p:spPr>
          <a:xfrm>
            <a:off x="4826282" y="3078038"/>
            <a:ext cx="3524250" cy="2076450"/>
          </a:xfrm>
          <a:prstGeom prst="rect">
            <a:avLst/>
          </a:prstGeom>
        </p:spPr>
      </p:pic>
      <p:pic>
        <p:nvPicPr>
          <p:cNvPr id="9" name="Picture 8">
            <a:extLst>
              <a:ext uri="{FF2B5EF4-FFF2-40B4-BE49-F238E27FC236}">
                <a16:creationId xmlns:a16="http://schemas.microsoft.com/office/drawing/2014/main" id="{64C81C25-018F-11A7-C384-96D2C4622864}"/>
              </a:ext>
            </a:extLst>
          </p:cNvPr>
          <p:cNvPicPr>
            <a:picLocks noChangeAspect="1"/>
          </p:cNvPicPr>
          <p:nvPr/>
        </p:nvPicPr>
        <p:blipFill>
          <a:blip r:embed="rId4"/>
          <a:stretch>
            <a:fillRect/>
          </a:stretch>
        </p:blipFill>
        <p:spPr>
          <a:xfrm>
            <a:off x="8412200" y="2618759"/>
            <a:ext cx="3779800" cy="2535729"/>
          </a:xfrm>
          <a:prstGeom prst="rect">
            <a:avLst/>
          </a:prstGeom>
        </p:spPr>
      </p:pic>
    </p:spTree>
    <p:extLst>
      <p:ext uri="{BB962C8B-B14F-4D97-AF65-F5344CB8AC3E}">
        <p14:creationId xmlns:p14="http://schemas.microsoft.com/office/powerpoint/2010/main" val="181723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AA7B-42A7-41A5-3797-41C79960C08A}"/>
              </a:ext>
            </a:extLst>
          </p:cNvPr>
          <p:cNvSpPr>
            <a:spLocks noGrp="1"/>
          </p:cNvSpPr>
          <p:nvPr>
            <p:ph type="title"/>
          </p:nvPr>
        </p:nvSpPr>
        <p:spPr>
          <a:xfrm>
            <a:off x="838200" y="18256"/>
            <a:ext cx="10515600" cy="765516"/>
          </a:xfrm>
        </p:spPr>
        <p:txBody>
          <a:bodyPr/>
          <a:lstStyle/>
          <a:p>
            <a:r>
              <a:rPr lang="en-US" b="1" dirty="0">
                <a:solidFill>
                  <a:srgbClr val="FF0000"/>
                </a:solidFill>
              </a:rPr>
              <a:t>Select into</a:t>
            </a:r>
          </a:p>
        </p:txBody>
      </p:sp>
      <p:sp>
        <p:nvSpPr>
          <p:cNvPr id="3" name="Content Placeholder 2">
            <a:extLst>
              <a:ext uri="{FF2B5EF4-FFF2-40B4-BE49-F238E27FC236}">
                <a16:creationId xmlns:a16="http://schemas.microsoft.com/office/drawing/2014/main" id="{916656B2-F7BA-6518-CBE9-98E893FD2F3E}"/>
              </a:ext>
            </a:extLst>
          </p:cNvPr>
          <p:cNvSpPr>
            <a:spLocks noGrp="1"/>
          </p:cNvSpPr>
          <p:nvPr>
            <p:ph idx="1"/>
          </p:nvPr>
        </p:nvSpPr>
        <p:spPr>
          <a:xfrm>
            <a:off x="221064" y="763676"/>
            <a:ext cx="11786716" cy="5687366"/>
          </a:xfrm>
        </p:spPr>
        <p:txBody>
          <a:bodyPr/>
          <a:lstStyle/>
          <a:p>
            <a:r>
              <a:rPr lang="en-US" dirty="0"/>
              <a:t>Create table from existed one</a:t>
            </a:r>
          </a:p>
          <a:p>
            <a:r>
              <a:rPr lang="en-US" dirty="0"/>
              <a:t>select * into tab2 from instructor </a:t>
            </a:r>
          </a:p>
          <a:p>
            <a:pPr lvl="1"/>
            <a:r>
              <a:rPr lang="en-US" dirty="0"/>
              <a:t>this query creates a new table called</a:t>
            </a:r>
            <a:r>
              <a:rPr lang="ar-EG" dirty="0"/>
              <a:t> </a:t>
            </a:r>
            <a:r>
              <a:rPr lang="en-US" dirty="0"/>
              <a:t>tab2 and copy all the data of table instructor into the new created table. </a:t>
            </a:r>
          </a:p>
          <a:p>
            <a:pPr lvl="1"/>
            <a:r>
              <a:rPr lang="en-US" dirty="0"/>
              <a:t>we can’t run this query twice because we can’t have two table with the same name.</a:t>
            </a:r>
          </a:p>
          <a:p>
            <a:endParaRPr lang="en-US" dirty="0"/>
          </a:p>
          <a:p>
            <a:r>
              <a:rPr lang="en-US" dirty="0"/>
              <a:t>select * into tab7 from student where 1=2 </a:t>
            </a:r>
          </a:p>
          <a:p>
            <a:pPr lvl="1"/>
            <a:r>
              <a:rPr lang="en-US" dirty="0"/>
              <a:t>false condition this query will create a new empty table (tab7) which have the same structure as Student table Because this condition won’t ever happen. </a:t>
            </a:r>
          </a:p>
          <a:p>
            <a:r>
              <a:rPr lang="en-US" sz="2400" dirty="0"/>
              <a:t>Note select into: make copy of DT, Values, name of columns, does not copy constraints </a:t>
            </a:r>
          </a:p>
        </p:txBody>
      </p:sp>
    </p:spTree>
    <p:extLst>
      <p:ext uri="{BB962C8B-B14F-4D97-AF65-F5344CB8AC3E}">
        <p14:creationId xmlns:p14="http://schemas.microsoft.com/office/powerpoint/2010/main" val="1910341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41E2-0BB5-E076-34B7-85BDE0AA1BDB}"/>
              </a:ext>
            </a:extLst>
          </p:cNvPr>
          <p:cNvSpPr>
            <a:spLocks noGrp="1"/>
          </p:cNvSpPr>
          <p:nvPr>
            <p:ph type="title"/>
          </p:nvPr>
        </p:nvSpPr>
        <p:spPr>
          <a:xfrm>
            <a:off x="913795" y="66990"/>
            <a:ext cx="10353762" cy="970450"/>
          </a:xfrm>
        </p:spPr>
        <p:txBody>
          <a:bodyPr/>
          <a:lstStyle/>
          <a:p>
            <a:r>
              <a:rPr lang="en-US" dirty="0"/>
              <a:t>Combining the result sets of two queries</a:t>
            </a:r>
          </a:p>
        </p:txBody>
      </p:sp>
      <p:sp>
        <p:nvSpPr>
          <p:cNvPr id="3" name="Content Placeholder 2">
            <a:extLst>
              <a:ext uri="{FF2B5EF4-FFF2-40B4-BE49-F238E27FC236}">
                <a16:creationId xmlns:a16="http://schemas.microsoft.com/office/drawing/2014/main" id="{3D6F962B-04E3-979A-D2B8-E8A443B03A18}"/>
              </a:ext>
            </a:extLst>
          </p:cNvPr>
          <p:cNvSpPr>
            <a:spLocks noGrp="1"/>
          </p:cNvSpPr>
          <p:nvPr>
            <p:ph idx="1"/>
          </p:nvPr>
        </p:nvSpPr>
        <p:spPr>
          <a:xfrm>
            <a:off x="261256" y="1037440"/>
            <a:ext cx="11686233" cy="5534182"/>
          </a:xfrm>
        </p:spPr>
        <p:txBody>
          <a:bodyPr>
            <a:normAutofit/>
          </a:bodyPr>
          <a:lstStyle/>
          <a:p>
            <a:r>
              <a:rPr lang="en-US" sz="2400" dirty="0"/>
              <a:t>In SQL, you can use the "</a:t>
            </a:r>
            <a:r>
              <a:rPr lang="en-US" sz="2400" b="1" dirty="0">
                <a:solidFill>
                  <a:srgbClr val="FF0000"/>
                </a:solidFill>
              </a:rPr>
              <a:t>UNION</a:t>
            </a:r>
            <a:r>
              <a:rPr lang="en-US" sz="2400" dirty="0"/>
              <a:t>" and "</a:t>
            </a:r>
            <a:r>
              <a:rPr lang="en-US" sz="2400" b="1" dirty="0">
                <a:solidFill>
                  <a:srgbClr val="FF0000"/>
                </a:solidFill>
              </a:rPr>
              <a:t>UNION</a:t>
            </a:r>
            <a:r>
              <a:rPr lang="en-US" sz="2400" dirty="0"/>
              <a:t> </a:t>
            </a:r>
            <a:r>
              <a:rPr lang="en-US" sz="2400" b="1" dirty="0">
                <a:solidFill>
                  <a:srgbClr val="FF0000"/>
                </a:solidFill>
              </a:rPr>
              <a:t>ALL</a:t>
            </a:r>
            <a:r>
              <a:rPr lang="en-US" sz="2400" dirty="0"/>
              <a:t>" operators to combine the results of two or more SELECT statements into a single result set.</a:t>
            </a:r>
            <a:endParaRPr lang="en-US" dirty="0"/>
          </a:p>
          <a:p>
            <a:pPr marL="648900" lvl="2" indent="-342900"/>
            <a:r>
              <a:rPr lang="en-US" sz="2400" b="1" dirty="0"/>
              <a:t>select std_name from employee union all  select ins_name from instructor</a:t>
            </a:r>
          </a:p>
          <a:p>
            <a:r>
              <a:rPr lang="en-US" sz="2400" b="1" dirty="0">
                <a:solidFill>
                  <a:srgbClr val="FF0000"/>
                </a:solidFill>
              </a:rPr>
              <a:t>UNION</a:t>
            </a:r>
            <a:r>
              <a:rPr lang="en-US" sz="2400" dirty="0"/>
              <a:t> operator is used to combine the results of two SELECT statements and remove any duplicate rows  (get the distinct (unique, order by))</a:t>
            </a:r>
          </a:p>
          <a:p>
            <a:r>
              <a:rPr lang="en-US" sz="2400" b="1" dirty="0">
                <a:solidFill>
                  <a:srgbClr val="FF0000"/>
                </a:solidFill>
              </a:rPr>
              <a:t>UNION ALL</a:t>
            </a:r>
            <a:r>
              <a:rPr lang="en-US" sz="2400" dirty="0"/>
              <a:t> operator is used to combine the results of two SELECT statements and include all the rows, even if they are duplicates.</a:t>
            </a:r>
          </a:p>
          <a:p>
            <a:pPr indent="-342900"/>
            <a:r>
              <a:rPr lang="en-US" b="1" dirty="0">
                <a:solidFill>
                  <a:srgbClr val="FF0000"/>
                </a:solidFill>
              </a:rPr>
              <a:t>Intersect</a:t>
            </a:r>
            <a:r>
              <a:rPr lang="en-US" dirty="0"/>
              <a:t> get the common , distinct (unique, order by)</a:t>
            </a:r>
          </a:p>
          <a:p>
            <a:r>
              <a:rPr lang="en-US" sz="2400" b="1" dirty="0">
                <a:solidFill>
                  <a:srgbClr val="FF0000"/>
                </a:solidFill>
              </a:rPr>
              <a:t>EXCEPT</a:t>
            </a:r>
            <a:r>
              <a:rPr lang="en-US" sz="2400" dirty="0"/>
              <a:t>: returns any distinct values from the left query that are not also found on the right query</a:t>
            </a:r>
          </a:p>
          <a:p>
            <a:r>
              <a:rPr lang="en-US" sz="2400" dirty="0"/>
              <a:t>The basic rules for combining the result sets of two queries</a:t>
            </a:r>
          </a:p>
          <a:p>
            <a:pPr lvl="1"/>
            <a:r>
              <a:rPr lang="en-US" sz="2000" dirty="0"/>
              <a:t>The number and the order of the columns must be the same in all queries</a:t>
            </a:r>
          </a:p>
          <a:p>
            <a:pPr lvl="1"/>
            <a:r>
              <a:rPr lang="en-US" sz="2000" dirty="0"/>
              <a:t>The data types must be compatible </a:t>
            </a:r>
          </a:p>
        </p:txBody>
      </p:sp>
    </p:spTree>
    <p:extLst>
      <p:ext uri="{BB962C8B-B14F-4D97-AF65-F5344CB8AC3E}">
        <p14:creationId xmlns:p14="http://schemas.microsoft.com/office/powerpoint/2010/main" val="329558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F185-A2CB-8B8F-AA76-DCE3E0BA70DC}"/>
              </a:ext>
            </a:extLst>
          </p:cNvPr>
          <p:cNvSpPr>
            <a:spLocks noGrp="1"/>
          </p:cNvSpPr>
          <p:nvPr>
            <p:ph type="title"/>
          </p:nvPr>
        </p:nvSpPr>
        <p:spPr>
          <a:xfrm>
            <a:off x="913795" y="72271"/>
            <a:ext cx="10353762" cy="691299"/>
          </a:xfrm>
        </p:spPr>
        <p:txBody>
          <a:bodyPr>
            <a:normAutofit/>
          </a:bodyPr>
          <a:lstStyle/>
          <a:p>
            <a:r>
              <a:rPr lang="it-IT" sz="4000" b="1" dirty="0"/>
              <a:t>Data manipulation language (insert)</a:t>
            </a:r>
            <a:endParaRPr lang="en-US" dirty="0"/>
          </a:p>
        </p:txBody>
      </p:sp>
      <p:sp>
        <p:nvSpPr>
          <p:cNvPr id="3" name="Content Placeholder 2">
            <a:extLst>
              <a:ext uri="{FF2B5EF4-FFF2-40B4-BE49-F238E27FC236}">
                <a16:creationId xmlns:a16="http://schemas.microsoft.com/office/drawing/2014/main" id="{51F9BEA9-678F-AF0A-6891-DDD695092C6F}"/>
              </a:ext>
            </a:extLst>
          </p:cNvPr>
          <p:cNvSpPr>
            <a:spLocks noGrp="1"/>
          </p:cNvSpPr>
          <p:nvPr>
            <p:ph idx="1"/>
          </p:nvPr>
        </p:nvSpPr>
        <p:spPr>
          <a:xfrm>
            <a:off x="913795" y="763570"/>
            <a:ext cx="10353762" cy="5890183"/>
          </a:xfrm>
        </p:spPr>
        <p:txBody>
          <a:bodyPr/>
          <a:lstStyle/>
          <a:p>
            <a:r>
              <a:rPr lang="it-IT" sz="2400" b="1" dirty="0">
                <a:solidFill>
                  <a:schemeClr val="tx1">
                    <a:lumMod val="95000"/>
                  </a:schemeClr>
                </a:solidFill>
              </a:rPr>
              <a:t>Insert</a:t>
            </a:r>
            <a:r>
              <a:rPr lang="it-IT" dirty="0"/>
              <a:t> </a:t>
            </a:r>
          </a:p>
          <a:p>
            <a:r>
              <a:rPr lang="it-IT" dirty="0"/>
              <a:t>note department structure is [dep_id, dep_name]</a:t>
            </a:r>
          </a:p>
          <a:p>
            <a:pPr lvl="1"/>
            <a:r>
              <a:rPr lang="en-US" sz="2000" dirty="0"/>
              <a:t>insert into DEPARTMENT (dep_id, dep_name) values(8, 'SC’);</a:t>
            </a:r>
          </a:p>
          <a:p>
            <a:pPr lvl="1"/>
            <a:r>
              <a:rPr lang="en-US" sz="2000" dirty="0"/>
              <a:t>insert into DEPARTMENT(dep_id, dep_name) values(7, '.NET'), (9, 'SE');</a:t>
            </a:r>
          </a:p>
          <a:p>
            <a:pPr lvl="1"/>
            <a:r>
              <a:rPr lang="en-US" sz="2000" dirty="0"/>
              <a:t>insert into DEPARTMENT(dep_id ) values(17)</a:t>
            </a:r>
          </a:p>
          <a:p>
            <a:pPr lvl="1"/>
            <a:r>
              <a:rPr lang="en-US" sz="2000" dirty="0"/>
              <a:t>insert into DEPARTMENT values(18, 'SW’)</a:t>
            </a:r>
          </a:p>
          <a:p>
            <a:pPr lvl="1"/>
            <a:r>
              <a:rPr lang="en-US" sz="2000" dirty="0"/>
              <a:t>insert into DEPARTMENT values(20, 'MERN'), (21, 'MEAN’)</a:t>
            </a:r>
          </a:p>
          <a:p>
            <a:pPr lvl="1"/>
            <a:r>
              <a:rPr lang="en-US" sz="2000" dirty="0"/>
              <a:t>insert  INTO student (</a:t>
            </a:r>
            <a:r>
              <a:rPr lang="en-US" sz="2000" dirty="0" err="1"/>
              <a:t>std_id</a:t>
            </a:r>
            <a:r>
              <a:rPr lang="en-US" sz="2000" dirty="0"/>
              <a:t>, std_name, dep_id)     insert based on select</a:t>
            </a:r>
          </a:p>
          <a:p>
            <a:pPr marL="450000" lvl="1" indent="0">
              <a:buNone/>
            </a:pPr>
            <a:r>
              <a:rPr lang="nl-NL" sz="2000" dirty="0"/>
              <a:t>		SELECT  22 , ‘Khalid', dep_id</a:t>
            </a:r>
          </a:p>
          <a:p>
            <a:pPr marL="450000" lvl="1" indent="0">
              <a:buNone/>
            </a:pPr>
            <a:r>
              <a:rPr lang="en-US" sz="2000" dirty="0"/>
              <a:t>		FROM department</a:t>
            </a:r>
          </a:p>
          <a:p>
            <a:pPr marL="450000" lvl="1" indent="0">
              <a:buNone/>
            </a:pPr>
            <a:r>
              <a:rPr lang="en-US" sz="2000" dirty="0"/>
              <a:t>		WHERE dep_name = 'PD’;</a:t>
            </a:r>
          </a:p>
          <a:p>
            <a:endParaRPr lang="en-US" sz="2000" dirty="0"/>
          </a:p>
          <a:p>
            <a:pPr lvl="1"/>
            <a:endParaRPr lang="en-US" sz="2000" dirty="0"/>
          </a:p>
          <a:p>
            <a:endParaRPr lang="it-IT" dirty="0"/>
          </a:p>
          <a:p>
            <a:endParaRPr lang="it-IT" dirty="0"/>
          </a:p>
          <a:p>
            <a:endParaRPr lang="it-IT" dirty="0"/>
          </a:p>
          <a:p>
            <a:endParaRPr lang="en-US" dirty="0"/>
          </a:p>
        </p:txBody>
      </p:sp>
    </p:spTree>
    <p:extLst>
      <p:ext uri="{BB962C8B-B14F-4D97-AF65-F5344CB8AC3E}">
        <p14:creationId xmlns:p14="http://schemas.microsoft.com/office/powerpoint/2010/main" val="345715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443-190C-8581-48FB-FE2F1BC4D397}"/>
              </a:ext>
            </a:extLst>
          </p:cNvPr>
          <p:cNvSpPr>
            <a:spLocks noGrp="1"/>
          </p:cNvSpPr>
          <p:nvPr>
            <p:ph type="title"/>
          </p:nvPr>
        </p:nvSpPr>
        <p:spPr>
          <a:xfrm>
            <a:off x="462224" y="96350"/>
            <a:ext cx="10805333" cy="970450"/>
          </a:xfrm>
        </p:spPr>
        <p:txBody>
          <a:bodyPr>
            <a:noAutofit/>
          </a:bodyPr>
          <a:lstStyle/>
          <a:p>
            <a:r>
              <a:rPr lang="en-US" sz="2800" b="1" dirty="0"/>
              <a:t>What is the difference between database &amp; DBMS &amp; Database System</a:t>
            </a:r>
          </a:p>
        </p:txBody>
      </p:sp>
      <p:sp>
        <p:nvSpPr>
          <p:cNvPr id="3" name="Content Placeholder 2">
            <a:extLst>
              <a:ext uri="{FF2B5EF4-FFF2-40B4-BE49-F238E27FC236}">
                <a16:creationId xmlns:a16="http://schemas.microsoft.com/office/drawing/2014/main" id="{9461057C-552F-F077-2808-81AD23C81A50}"/>
              </a:ext>
            </a:extLst>
          </p:cNvPr>
          <p:cNvSpPr>
            <a:spLocks noGrp="1"/>
          </p:cNvSpPr>
          <p:nvPr>
            <p:ph idx="1"/>
          </p:nvPr>
        </p:nvSpPr>
        <p:spPr>
          <a:xfrm>
            <a:off x="281354" y="1066800"/>
            <a:ext cx="11676184" cy="5694849"/>
          </a:xfrm>
        </p:spPr>
        <p:txBody>
          <a:bodyPr/>
          <a:lstStyle/>
          <a:p>
            <a:r>
              <a:rPr lang="en-US" b="1" dirty="0">
                <a:solidFill>
                  <a:srgbClr val="FF0000"/>
                </a:solidFill>
              </a:rPr>
              <a:t>Database</a:t>
            </a:r>
            <a:r>
              <a:rPr lang="en-US" dirty="0"/>
              <a:t>: </a:t>
            </a:r>
            <a:r>
              <a:rPr lang="en-US" sz="2400" dirty="0"/>
              <a:t>it’s an organized collection of structured data in the form of related table</a:t>
            </a:r>
            <a:endParaRPr lang="en-US" dirty="0"/>
          </a:p>
          <a:p>
            <a:r>
              <a:rPr lang="en-US" b="1" dirty="0">
                <a:solidFill>
                  <a:srgbClr val="FF0000"/>
                </a:solidFill>
              </a:rPr>
              <a:t>DBMS</a:t>
            </a:r>
            <a:r>
              <a:rPr lang="en-US" dirty="0"/>
              <a:t>: </a:t>
            </a:r>
            <a:r>
              <a:rPr lang="en-US" sz="2400" dirty="0"/>
              <a:t>Tool to help us to manage control DB like SQL, Oracle</a:t>
            </a:r>
            <a:endParaRPr lang="en-US" dirty="0"/>
          </a:p>
          <a:p>
            <a:r>
              <a:rPr lang="en-US" b="1" dirty="0">
                <a:solidFill>
                  <a:srgbClr val="FF0000"/>
                </a:solidFill>
              </a:rPr>
              <a:t>Database</a:t>
            </a:r>
            <a:r>
              <a:rPr lang="en-US" dirty="0"/>
              <a:t> System: </a:t>
            </a:r>
            <a:r>
              <a:rPr lang="en-US" sz="2400" dirty="0"/>
              <a:t>DBMS, database itself, application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172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B9F-BD98-EA43-0D38-C61B1C8A9D19}"/>
              </a:ext>
            </a:extLst>
          </p:cNvPr>
          <p:cNvSpPr>
            <a:spLocks noGrp="1"/>
          </p:cNvSpPr>
          <p:nvPr>
            <p:ph type="title"/>
          </p:nvPr>
        </p:nvSpPr>
        <p:spPr>
          <a:xfrm>
            <a:off x="913795" y="0"/>
            <a:ext cx="10353762" cy="532563"/>
          </a:xfrm>
        </p:spPr>
        <p:txBody>
          <a:bodyPr>
            <a:normAutofit fontScale="90000"/>
          </a:bodyPr>
          <a:lstStyle/>
          <a:p>
            <a:r>
              <a:rPr lang="en-US" dirty="0"/>
              <a:t>Bulk insert</a:t>
            </a:r>
          </a:p>
        </p:txBody>
      </p:sp>
      <p:sp>
        <p:nvSpPr>
          <p:cNvPr id="3" name="Content Placeholder 2">
            <a:extLst>
              <a:ext uri="{FF2B5EF4-FFF2-40B4-BE49-F238E27FC236}">
                <a16:creationId xmlns:a16="http://schemas.microsoft.com/office/drawing/2014/main" id="{AC53060F-7996-FCFD-8B4D-DF0C59D035A9}"/>
              </a:ext>
            </a:extLst>
          </p:cNvPr>
          <p:cNvSpPr>
            <a:spLocks noGrp="1"/>
          </p:cNvSpPr>
          <p:nvPr>
            <p:ph idx="1"/>
          </p:nvPr>
        </p:nvSpPr>
        <p:spPr>
          <a:xfrm>
            <a:off x="452176" y="532562"/>
            <a:ext cx="11475217" cy="6325437"/>
          </a:xfrm>
        </p:spPr>
        <p:txBody>
          <a:bodyPr>
            <a:normAutofit/>
          </a:bodyPr>
          <a:lstStyle/>
          <a:p>
            <a:r>
              <a:rPr lang="en-US" sz="2400" dirty="0"/>
              <a:t>the `BULK INSERT` statement is used to efficiently insert large amounts of data from an external data file into a table</a:t>
            </a:r>
          </a:p>
          <a:p>
            <a:r>
              <a:rPr lang="en-US" sz="2400" dirty="0"/>
              <a:t>It is commonly used when you have a file containing structured data that you want to import into a SQL table</a:t>
            </a:r>
          </a:p>
          <a:p>
            <a:r>
              <a:rPr lang="en-US" sz="2400" dirty="0"/>
              <a:t>BULK INSERT </a:t>
            </a:r>
            <a:r>
              <a:rPr lang="en-US" sz="2400" dirty="0" err="1"/>
              <a:t>target_table</a:t>
            </a:r>
            <a:r>
              <a:rPr lang="en-US" sz="2400" dirty="0"/>
              <a:t> </a:t>
            </a:r>
          </a:p>
          <a:p>
            <a:pPr marL="36900" indent="0">
              <a:buNone/>
            </a:pPr>
            <a:r>
              <a:rPr lang="en-US" sz="2400" dirty="0"/>
              <a:t>	FROM 'C:\data\employees.csv’</a:t>
            </a:r>
          </a:p>
          <a:p>
            <a:pPr marL="36900" indent="0">
              <a:buNone/>
            </a:pPr>
            <a:r>
              <a:rPr lang="en-US" sz="2400" dirty="0"/>
              <a:t>	WITH ( FIELDTERMINATOR = ',’) </a:t>
            </a:r>
          </a:p>
          <a:p>
            <a:pPr marL="36900" indent="0">
              <a:buNone/>
            </a:pPr>
            <a:endParaRPr lang="en-US" sz="2400" dirty="0"/>
          </a:p>
          <a:p>
            <a:pPr marL="36900" indent="0">
              <a:buNone/>
            </a:pPr>
            <a:r>
              <a:rPr lang="en-US" sz="2400" dirty="0"/>
              <a:t>BULK INSERT Employees </a:t>
            </a:r>
          </a:p>
          <a:p>
            <a:pPr marL="36900" indent="0">
              <a:buNone/>
            </a:pPr>
            <a:r>
              <a:rPr lang="en-US" sz="2400" dirty="0"/>
              <a:t>FROM 'C:\data\employees.csv' WITH (</a:t>
            </a:r>
          </a:p>
          <a:p>
            <a:pPr marL="36900" indent="0">
              <a:buNone/>
            </a:pPr>
            <a:r>
              <a:rPr lang="en-US" sz="2400" dirty="0"/>
              <a:t> 	FIELDTERMINATOR = ',’, </a:t>
            </a:r>
          </a:p>
          <a:p>
            <a:pPr marL="36900" indent="0">
              <a:buNone/>
            </a:pPr>
            <a:r>
              <a:rPr lang="en-US" sz="2400" dirty="0"/>
              <a:t>	ROWTERMINATOR = '\n’, </a:t>
            </a:r>
          </a:p>
          <a:p>
            <a:pPr marL="36900" indent="0">
              <a:buNone/>
            </a:pPr>
            <a:r>
              <a:rPr lang="en-US" sz="2400" dirty="0"/>
              <a:t>	FIRSTROW = 2, BATCHSIZE = 1000,</a:t>
            </a:r>
          </a:p>
          <a:p>
            <a:pPr marL="36900" indent="0">
              <a:buNone/>
            </a:pPr>
            <a:r>
              <a:rPr lang="en-US" sz="2400" dirty="0"/>
              <a:t> 	ERRORFILE = 'C:\data\bulk_insert_errors.txt' );</a:t>
            </a:r>
          </a:p>
        </p:txBody>
      </p:sp>
    </p:spTree>
    <p:extLst>
      <p:ext uri="{BB962C8B-B14F-4D97-AF65-F5344CB8AC3E}">
        <p14:creationId xmlns:p14="http://schemas.microsoft.com/office/powerpoint/2010/main" val="3211072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9B7C-4E44-1F12-B5FE-40712DBA1AB4}"/>
              </a:ext>
            </a:extLst>
          </p:cNvPr>
          <p:cNvSpPr>
            <a:spLocks noGrp="1"/>
          </p:cNvSpPr>
          <p:nvPr>
            <p:ph type="title"/>
          </p:nvPr>
        </p:nvSpPr>
        <p:spPr>
          <a:xfrm>
            <a:off x="838200" y="-18963"/>
            <a:ext cx="10515600" cy="700000"/>
          </a:xfrm>
        </p:spPr>
        <p:txBody>
          <a:bodyPr/>
          <a:lstStyle/>
          <a:p>
            <a:r>
              <a:rPr lang="en-US" dirty="0"/>
              <a:t>Export Data</a:t>
            </a:r>
          </a:p>
        </p:txBody>
      </p:sp>
      <p:sp>
        <p:nvSpPr>
          <p:cNvPr id="7" name="Content Placeholder 6">
            <a:extLst>
              <a:ext uri="{FF2B5EF4-FFF2-40B4-BE49-F238E27FC236}">
                <a16:creationId xmlns:a16="http://schemas.microsoft.com/office/drawing/2014/main" id="{EC9B8910-1B50-5615-2FD5-4349D3130013}"/>
              </a:ext>
            </a:extLst>
          </p:cNvPr>
          <p:cNvSpPr>
            <a:spLocks noGrp="1"/>
          </p:cNvSpPr>
          <p:nvPr>
            <p:ph idx="1"/>
          </p:nvPr>
        </p:nvSpPr>
        <p:spPr>
          <a:xfrm>
            <a:off x="838200" y="964642"/>
            <a:ext cx="10515600" cy="521232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next</a:t>
            </a:r>
          </a:p>
        </p:txBody>
      </p:sp>
      <p:pic>
        <p:nvPicPr>
          <p:cNvPr id="11" name="Picture 10">
            <a:extLst>
              <a:ext uri="{FF2B5EF4-FFF2-40B4-BE49-F238E27FC236}">
                <a16:creationId xmlns:a16="http://schemas.microsoft.com/office/drawing/2014/main" id="{6D3D006E-F682-5780-33D4-37E66E933214}"/>
              </a:ext>
            </a:extLst>
          </p:cNvPr>
          <p:cNvPicPr>
            <a:picLocks noChangeAspect="1"/>
          </p:cNvPicPr>
          <p:nvPr/>
        </p:nvPicPr>
        <p:blipFill>
          <a:blip r:embed="rId2"/>
          <a:stretch>
            <a:fillRect/>
          </a:stretch>
        </p:blipFill>
        <p:spPr>
          <a:xfrm>
            <a:off x="160827" y="681037"/>
            <a:ext cx="5858136" cy="3581400"/>
          </a:xfrm>
          <a:prstGeom prst="rect">
            <a:avLst/>
          </a:prstGeom>
        </p:spPr>
      </p:pic>
      <p:pic>
        <p:nvPicPr>
          <p:cNvPr id="14" name="Picture 13">
            <a:extLst>
              <a:ext uri="{FF2B5EF4-FFF2-40B4-BE49-F238E27FC236}">
                <a16:creationId xmlns:a16="http://schemas.microsoft.com/office/drawing/2014/main" id="{DDF54C39-4813-700E-BAAD-54ACE7576549}"/>
              </a:ext>
            </a:extLst>
          </p:cNvPr>
          <p:cNvPicPr>
            <a:picLocks noChangeAspect="1"/>
          </p:cNvPicPr>
          <p:nvPr/>
        </p:nvPicPr>
        <p:blipFill>
          <a:blip r:embed="rId3"/>
          <a:stretch>
            <a:fillRect/>
          </a:stretch>
        </p:blipFill>
        <p:spPr>
          <a:xfrm>
            <a:off x="6132844" y="140258"/>
            <a:ext cx="5972175" cy="5753100"/>
          </a:xfrm>
          <a:prstGeom prst="rect">
            <a:avLst/>
          </a:prstGeom>
        </p:spPr>
      </p:pic>
    </p:spTree>
    <p:extLst>
      <p:ext uri="{BB962C8B-B14F-4D97-AF65-F5344CB8AC3E}">
        <p14:creationId xmlns:p14="http://schemas.microsoft.com/office/powerpoint/2010/main" val="147645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DE2-6900-9FDD-3F8F-B83B6A6687D2}"/>
              </a:ext>
            </a:extLst>
          </p:cNvPr>
          <p:cNvSpPr>
            <a:spLocks noGrp="1"/>
          </p:cNvSpPr>
          <p:nvPr>
            <p:ph type="title"/>
          </p:nvPr>
        </p:nvSpPr>
        <p:spPr>
          <a:xfrm>
            <a:off x="838200" y="56730"/>
            <a:ext cx="10515600" cy="586365"/>
          </a:xfrm>
        </p:spPr>
        <p:txBody>
          <a:bodyPr>
            <a:normAutofit fontScale="90000"/>
          </a:bodyPr>
          <a:lstStyle/>
          <a:p>
            <a:r>
              <a:rPr lang="en-US" dirty="0"/>
              <a:t>Export Data (cont.)</a:t>
            </a:r>
          </a:p>
        </p:txBody>
      </p:sp>
      <p:pic>
        <p:nvPicPr>
          <p:cNvPr id="7" name="Content Placeholder 6">
            <a:extLst>
              <a:ext uri="{FF2B5EF4-FFF2-40B4-BE49-F238E27FC236}">
                <a16:creationId xmlns:a16="http://schemas.microsoft.com/office/drawing/2014/main" id="{1908B4F8-86C4-C5A7-2506-648F93B6919E}"/>
              </a:ext>
            </a:extLst>
          </p:cNvPr>
          <p:cNvPicPr>
            <a:picLocks noGrp="1" noChangeAspect="1"/>
          </p:cNvPicPr>
          <p:nvPr>
            <p:ph idx="1"/>
          </p:nvPr>
        </p:nvPicPr>
        <p:blipFill>
          <a:blip r:embed="rId2"/>
          <a:stretch>
            <a:fillRect/>
          </a:stretch>
        </p:blipFill>
        <p:spPr>
          <a:xfrm>
            <a:off x="214779" y="1105320"/>
            <a:ext cx="4567822" cy="4351338"/>
          </a:xfrm>
        </p:spPr>
      </p:pic>
      <p:pic>
        <p:nvPicPr>
          <p:cNvPr id="9" name="Picture 8">
            <a:extLst>
              <a:ext uri="{FF2B5EF4-FFF2-40B4-BE49-F238E27FC236}">
                <a16:creationId xmlns:a16="http://schemas.microsoft.com/office/drawing/2014/main" id="{53FECCA9-22F5-6686-BFC0-C4B77990F083}"/>
              </a:ext>
            </a:extLst>
          </p:cNvPr>
          <p:cNvPicPr>
            <a:picLocks noChangeAspect="1"/>
          </p:cNvPicPr>
          <p:nvPr/>
        </p:nvPicPr>
        <p:blipFill>
          <a:blip r:embed="rId3"/>
          <a:stretch>
            <a:fillRect/>
          </a:stretch>
        </p:blipFill>
        <p:spPr>
          <a:xfrm>
            <a:off x="5186729" y="735223"/>
            <a:ext cx="6038850" cy="5695950"/>
          </a:xfrm>
          <a:prstGeom prst="rect">
            <a:avLst/>
          </a:prstGeom>
        </p:spPr>
      </p:pic>
    </p:spTree>
    <p:extLst>
      <p:ext uri="{BB962C8B-B14F-4D97-AF65-F5344CB8AC3E}">
        <p14:creationId xmlns:p14="http://schemas.microsoft.com/office/powerpoint/2010/main" val="1901070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CDA1-8B78-15D8-0BDA-9A6E978B1699}"/>
              </a:ext>
            </a:extLst>
          </p:cNvPr>
          <p:cNvSpPr>
            <a:spLocks noGrp="1"/>
          </p:cNvSpPr>
          <p:nvPr>
            <p:ph type="title"/>
          </p:nvPr>
        </p:nvSpPr>
        <p:spPr>
          <a:xfrm>
            <a:off x="747765" y="1133"/>
            <a:ext cx="10515600" cy="679904"/>
          </a:xfrm>
        </p:spPr>
        <p:txBody>
          <a:bodyPr>
            <a:normAutofit fontScale="90000"/>
          </a:bodyPr>
          <a:lstStyle/>
          <a:p>
            <a:r>
              <a:rPr lang="en-US" dirty="0"/>
              <a:t>Export Data (cont.)</a:t>
            </a:r>
          </a:p>
        </p:txBody>
      </p:sp>
      <p:pic>
        <p:nvPicPr>
          <p:cNvPr id="9" name="Picture 8">
            <a:extLst>
              <a:ext uri="{FF2B5EF4-FFF2-40B4-BE49-F238E27FC236}">
                <a16:creationId xmlns:a16="http://schemas.microsoft.com/office/drawing/2014/main" id="{4CBDA228-3CAB-B312-E8F1-FCDC71A97EB8}"/>
              </a:ext>
            </a:extLst>
          </p:cNvPr>
          <p:cNvPicPr>
            <a:picLocks noChangeAspect="1"/>
          </p:cNvPicPr>
          <p:nvPr/>
        </p:nvPicPr>
        <p:blipFill>
          <a:blip r:embed="rId2"/>
          <a:stretch>
            <a:fillRect/>
          </a:stretch>
        </p:blipFill>
        <p:spPr>
          <a:xfrm>
            <a:off x="128640" y="709612"/>
            <a:ext cx="5876925" cy="5438775"/>
          </a:xfrm>
          <a:prstGeom prst="rect">
            <a:avLst/>
          </a:prstGeom>
        </p:spPr>
      </p:pic>
    </p:spTree>
    <p:extLst>
      <p:ext uri="{BB962C8B-B14F-4D97-AF65-F5344CB8AC3E}">
        <p14:creationId xmlns:p14="http://schemas.microsoft.com/office/powerpoint/2010/main" val="3440854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EBE-DEE2-6299-242E-78658237B62C}"/>
              </a:ext>
            </a:extLst>
          </p:cNvPr>
          <p:cNvSpPr>
            <a:spLocks noGrp="1"/>
          </p:cNvSpPr>
          <p:nvPr>
            <p:ph type="title"/>
          </p:nvPr>
        </p:nvSpPr>
        <p:spPr>
          <a:xfrm>
            <a:off x="838200" y="0"/>
            <a:ext cx="10515600" cy="720097"/>
          </a:xfrm>
        </p:spPr>
        <p:txBody>
          <a:bodyPr/>
          <a:lstStyle/>
          <a:p>
            <a:r>
              <a:rPr lang="en-US" dirty="0"/>
              <a:t>Import data using  excel</a:t>
            </a:r>
          </a:p>
        </p:txBody>
      </p:sp>
      <p:pic>
        <p:nvPicPr>
          <p:cNvPr id="5" name="Content Placeholder 4">
            <a:extLst>
              <a:ext uri="{FF2B5EF4-FFF2-40B4-BE49-F238E27FC236}">
                <a16:creationId xmlns:a16="http://schemas.microsoft.com/office/drawing/2014/main" id="{D77E9367-1E8E-5A1A-4F23-0613379B17CC}"/>
              </a:ext>
            </a:extLst>
          </p:cNvPr>
          <p:cNvPicPr>
            <a:picLocks noGrp="1" noChangeAspect="1"/>
          </p:cNvPicPr>
          <p:nvPr>
            <p:ph idx="1"/>
          </p:nvPr>
        </p:nvPicPr>
        <p:blipFill>
          <a:blip r:embed="rId2"/>
          <a:stretch>
            <a:fillRect/>
          </a:stretch>
        </p:blipFill>
        <p:spPr>
          <a:xfrm>
            <a:off x="0" y="720097"/>
            <a:ext cx="5486400" cy="2305050"/>
          </a:xfrm>
        </p:spPr>
      </p:pic>
      <p:pic>
        <p:nvPicPr>
          <p:cNvPr id="7" name="Picture 6">
            <a:extLst>
              <a:ext uri="{FF2B5EF4-FFF2-40B4-BE49-F238E27FC236}">
                <a16:creationId xmlns:a16="http://schemas.microsoft.com/office/drawing/2014/main" id="{862F26DE-5F49-7BEB-26E2-23759D3CC9C7}"/>
              </a:ext>
            </a:extLst>
          </p:cNvPr>
          <p:cNvPicPr>
            <a:picLocks noChangeAspect="1"/>
          </p:cNvPicPr>
          <p:nvPr/>
        </p:nvPicPr>
        <p:blipFill>
          <a:blip r:embed="rId3"/>
          <a:stretch>
            <a:fillRect/>
          </a:stretch>
        </p:blipFill>
        <p:spPr>
          <a:xfrm>
            <a:off x="5486400" y="1123950"/>
            <a:ext cx="6705600" cy="2305050"/>
          </a:xfrm>
          <a:prstGeom prst="rect">
            <a:avLst/>
          </a:prstGeom>
        </p:spPr>
      </p:pic>
    </p:spTree>
    <p:extLst>
      <p:ext uri="{BB962C8B-B14F-4D97-AF65-F5344CB8AC3E}">
        <p14:creationId xmlns:p14="http://schemas.microsoft.com/office/powerpoint/2010/main" val="602641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6F2C-34D8-D2ED-FD4A-F7DEA0D00815}"/>
              </a:ext>
            </a:extLst>
          </p:cNvPr>
          <p:cNvSpPr>
            <a:spLocks noGrp="1"/>
          </p:cNvSpPr>
          <p:nvPr>
            <p:ph type="title"/>
          </p:nvPr>
        </p:nvSpPr>
        <p:spPr>
          <a:xfrm>
            <a:off x="838200" y="0"/>
            <a:ext cx="10515600" cy="820580"/>
          </a:xfrm>
        </p:spPr>
        <p:txBody>
          <a:bodyPr/>
          <a:lstStyle/>
          <a:p>
            <a:r>
              <a:rPr lang="en-US" dirty="0"/>
              <a:t>Import data using  excel(cont.)</a:t>
            </a:r>
          </a:p>
        </p:txBody>
      </p:sp>
      <p:pic>
        <p:nvPicPr>
          <p:cNvPr id="5" name="Content Placeholder 4">
            <a:extLst>
              <a:ext uri="{FF2B5EF4-FFF2-40B4-BE49-F238E27FC236}">
                <a16:creationId xmlns:a16="http://schemas.microsoft.com/office/drawing/2014/main" id="{9EC09964-0128-3E64-2B96-D2F6C3330A58}"/>
              </a:ext>
            </a:extLst>
          </p:cNvPr>
          <p:cNvPicPr>
            <a:picLocks noGrp="1" noChangeAspect="1"/>
          </p:cNvPicPr>
          <p:nvPr>
            <p:ph idx="1"/>
          </p:nvPr>
        </p:nvPicPr>
        <p:blipFill>
          <a:blip r:embed="rId2"/>
          <a:stretch>
            <a:fillRect/>
          </a:stretch>
        </p:blipFill>
        <p:spPr>
          <a:xfrm>
            <a:off x="0" y="800484"/>
            <a:ext cx="6330462" cy="5376480"/>
          </a:xfrm>
        </p:spPr>
      </p:pic>
    </p:spTree>
    <p:extLst>
      <p:ext uri="{BB962C8B-B14F-4D97-AF65-F5344CB8AC3E}">
        <p14:creationId xmlns:p14="http://schemas.microsoft.com/office/powerpoint/2010/main" val="803873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38B0-CFD3-99EE-10C2-71E44D958BCF}"/>
              </a:ext>
            </a:extLst>
          </p:cNvPr>
          <p:cNvSpPr>
            <a:spLocks noGrp="1"/>
          </p:cNvSpPr>
          <p:nvPr>
            <p:ph type="title"/>
          </p:nvPr>
        </p:nvSpPr>
        <p:spPr>
          <a:xfrm>
            <a:off x="913795" y="0"/>
            <a:ext cx="10353762" cy="970450"/>
          </a:xfrm>
        </p:spPr>
        <p:txBody>
          <a:bodyPr/>
          <a:lstStyle/>
          <a:p>
            <a:r>
              <a:rPr lang="en-US" b="1" dirty="0">
                <a:solidFill>
                  <a:srgbClr val="FF0000"/>
                </a:solidFill>
              </a:rPr>
              <a:t>Identity Insertion</a:t>
            </a:r>
          </a:p>
        </p:txBody>
      </p:sp>
      <p:sp>
        <p:nvSpPr>
          <p:cNvPr id="3" name="Content Placeholder 2">
            <a:extLst>
              <a:ext uri="{FF2B5EF4-FFF2-40B4-BE49-F238E27FC236}">
                <a16:creationId xmlns:a16="http://schemas.microsoft.com/office/drawing/2014/main" id="{418E1048-BFD7-49D3-E3D1-7A3F9E4AA016}"/>
              </a:ext>
            </a:extLst>
          </p:cNvPr>
          <p:cNvSpPr>
            <a:spLocks noGrp="1"/>
          </p:cNvSpPr>
          <p:nvPr>
            <p:ph idx="1"/>
          </p:nvPr>
        </p:nvSpPr>
        <p:spPr>
          <a:xfrm>
            <a:off x="416560" y="970451"/>
            <a:ext cx="11602720" cy="4820750"/>
          </a:xfrm>
        </p:spPr>
        <p:txBody>
          <a:bodyPr>
            <a:normAutofit/>
          </a:bodyPr>
          <a:lstStyle/>
          <a:p>
            <a:r>
              <a:rPr lang="en-US" sz="2400" dirty="0"/>
              <a:t>Each table has only one identity column</a:t>
            </a:r>
          </a:p>
          <a:p>
            <a:r>
              <a:rPr lang="en-US" sz="2400" dirty="0"/>
              <a:t>Identity(1,1)</a:t>
            </a:r>
          </a:p>
          <a:p>
            <a:r>
              <a:rPr lang="en-US" sz="2400" dirty="0"/>
              <a:t>To enable `IDENTITY_INSERT</a:t>
            </a:r>
            <a:r>
              <a:rPr lang="en-US" dirty="0"/>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IDENTITY_INSERT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Table_name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endParaRPr lang="en-US" sz="2400" b="1" dirty="0"/>
          </a:p>
          <a:p>
            <a:r>
              <a:rPr lang="en-US" sz="2400" dirty="0"/>
              <a:t>To disable `IDENTITY_INSERT`</a:t>
            </a:r>
            <a:r>
              <a:rPr lang="en-US" sz="2400" b="1" dirty="0">
                <a:solidFill>
                  <a:srgbClr val="FFFF00"/>
                </a:solidFill>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IDENTITY_INSERT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Table_name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OFF</a:t>
            </a:r>
          </a:p>
          <a:p>
            <a:r>
              <a:rPr lang="en-US" sz="2000" dirty="0">
                <a:solidFill>
                  <a:srgbClr val="FF00FF"/>
                </a:solidFill>
                <a:latin typeface="Consolas" panose="020B0609020204030204" pitchFamily="49" charset="0"/>
              </a:rPr>
              <a:t>Select SCOPE_IDENTITY</a:t>
            </a:r>
            <a:r>
              <a:rPr lang="en-US" sz="2000" dirty="0">
                <a:solidFill>
                  <a:srgbClr val="808080"/>
                </a:solidFill>
                <a:latin typeface="Consolas" panose="020B0609020204030204" pitchFamily="49" charset="0"/>
              </a:rPr>
              <a:t>()  -- get the last inserted identity value</a:t>
            </a:r>
          </a:p>
          <a:p>
            <a:r>
              <a:rPr lang="en-US" sz="2400" b="1" dirty="0" err="1">
                <a:latin typeface="Consolas" panose="020B0609020204030204" pitchFamily="49" charset="0"/>
              </a:rPr>
              <a:t>dbcc</a:t>
            </a:r>
            <a:r>
              <a:rPr lang="en-US" sz="2400" b="1" dirty="0">
                <a:latin typeface="Consolas" panose="020B0609020204030204" pitchFamily="49" charset="0"/>
              </a:rPr>
              <a:t> </a:t>
            </a:r>
            <a:r>
              <a:rPr lang="en-US" sz="2400" b="1" dirty="0" err="1">
                <a:latin typeface="Consolas" panose="020B0609020204030204" pitchFamily="49" charset="0"/>
              </a:rPr>
              <a:t>checkident</a:t>
            </a:r>
            <a:r>
              <a:rPr lang="en-US" sz="2400" b="1" dirty="0">
                <a:latin typeface="Consolas" panose="020B0609020204030204" pitchFamily="49" charset="0"/>
              </a:rPr>
              <a:t>(</a:t>
            </a:r>
            <a:r>
              <a:rPr lang="en-US" sz="2400" b="1" dirty="0" err="1">
                <a:latin typeface="Consolas" panose="020B0609020204030204" pitchFamily="49" charset="0"/>
              </a:rPr>
              <a:t>tbl_name</a:t>
            </a:r>
            <a:r>
              <a:rPr lang="en-US" sz="2400" b="1" dirty="0">
                <a:latin typeface="Consolas" panose="020B0609020204030204" pitchFamily="49" charset="0"/>
              </a:rPr>
              <a:t>, reseed, 6) – reset identity to value 6</a:t>
            </a:r>
            <a:endParaRPr lang="en-US" sz="2400" b="1" dirty="0"/>
          </a:p>
        </p:txBody>
      </p:sp>
    </p:spTree>
    <p:extLst>
      <p:ext uri="{BB962C8B-B14F-4D97-AF65-F5344CB8AC3E}">
        <p14:creationId xmlns:p14="http://schemas.microsoft.com/office/powerpoint/2010/main" val="2806553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C783-86CE-2B44-447E-F3A7BFA6D477}"/>
              </a:ext>
            </a:extLst>
          </p:cNvPr>
          <p:cNvSpPr>
            <a:spLocks noGrp="1"/>
          </p:cNvSpPr>
          <p:nvPr>
            <p:ph type="title"/>
          </p:nvPr>
        </p:nvSpPr>
        <p:spPr>
          <a:xfrm>
            <a:off x="919119" y="115330"/>
            <a:ext cx="10353762" cy="741405"/>
          </a:xfrm>
        </p:spPr>
        <p:txBody>
          <a:bodyPr/>
          <a:lstStyle/>
          <a:p>
            <a:r>
              <a:rPr lang="it-IT" sz="4000" b="1" dirty="0"/>
              <a:t>Data manipulation language (Update)</a:t>
            </a:r>
            <a:endParaRPr lang="en-US" dirty="0"/>
          </a:p>
        </p:txBody>
      </p:sp>
      <p:sp>
        <p:nvSpPr>
          <p:cNvPr id="3" name="Content Placeholder 2">
            <a:extLst>
              <a:ext uri="{FF2B5EF4-FFF2-40B4-BE49-F238E27FC236}">
                <a16:creationId xmlns:a16="http://schemas.microsoft.com/office/drawing/2014/main" id="{CC3A72C6-5292-03B5-45D0-539AFAFC1E0F}"/>
              </a:ext>
            </a:extLst>
          </p:cNvPr>
          <p:cNvSpPr>
            <a:spLocks noGrp="1"/>
          </p:cNvSpPr>
          <p:nvPr>
            <p:ph idx="1"/>
          </p:nvPr>
        </p:nvSpPr>
        <p:spPr>
          <a:xfrm>
            <a:off x="913795" y="856735"/>
            <a:ext cx="10353762" cy="5486400"/>
          </a:xfrm>
        </p:spPr>
        <p:txBody>
          <a:bodyPr/>
          <a:lstStyle/>
          <a:p>
            <a:r>
              <a:rPr lang="en-US" dirty="0"/>
              <a:t>update employees set </a:t>
            </a:r>
            <a:r>
              <a:rPr lang="en-US" dirty="0" err="1"/>
              <a:t>department_id</a:t>
            </a:r>
            <a:r>
              <a:rPr lang="en-US" dirty="0"/>
              <a:t> = 70 where </a:t>
            </a:r>
            <a:r>
              <a:rPr lang="en-US" dirty="0" err="1"/>
              <a:t>employee_id</a:t>
            </a:r>
            <a:r>
              <a:rPr lang="en-US" dirty="0"/>
              <a:t> = 15;</a:t>
            </a:r>
          </a:p>
          <a:p>
            <a:endParaRPr lang="en-US" dirty="0"/>
          </a:p>
          <a:p>
            <a:pPr marL="0" indent="0">
              <a:buNone/>
            </a:pPr>
            <a:r>
              <a:rPr lang="en-US" sz="2000" dirty="0">
                <a:solidFill>
                  <a:srgbClr val="FF00FF"/>
                </a:solidFill>
                <a:latin typeface="Consolas" panose="020B0609020204030204" pitchFamily="49" charset="0"/>
              </a:rPr>
              <a:t>UPDATE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grade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10 </a:t>
            </a:r>
          </a:p>
          <a:p>
            <a:pPr marL="0" indent="0">
              <a:buNone/>
            </a:pPr>
            <a:r>
              <a:rPr lang="en-US" sz="2000" dirty="0">
                <a:solidFill>
                  <a:srgbClr val="0000FF"/>
                </a:solidFill>
                <a:latin typeface="Consolas" panose="020B0609020204030204" pitchFamily="49" charset="0"/>
              </a:rPr>
              <a:t>	FROM</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std_crs</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INNER</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student s </a:t>
            </a:r>
          </a:p>
          <a:p>
            <a:pPr marL="0" indent="0">
              <a:buNone/>
            </a:pPr>
            <a:r>
              <a:rPr lang="en-US" sz="2000" dirty="0">
                <a:solidFill>
                  <a:srgbClr val="0000FF"/>
                </a:solidFill>
                <a:latin typeface="Consolas" panose="020B0609020204030204" pitchFamily="49" charset="0"/>
              </a:rPr>
              <a:t>	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sc</a:t>
            </a:r>
            <a:r>
              <a:rPr lang="en-US" sz="2000" dirty="0" err="1">
                <a:solidFill>
                  <a:srgbClr val="808080"/>
                </a:solidFill>
                <a:latin typeface="Consolas" panose="020B0609020204030204" pitchFamily="49" charset="0"/>
              </a:rPr>
              <a:t>.</a:t>
            </a:r>
            <a:r>
              <a:rPr lang="en-US" sz="2000" dirty="0" err="1">
                <a:solidFill>
                  <a:srgbClr val="000000"/>
                </a:solidFill>
                <a:latin typeface="Consolas" panose="020B0609020204030204" pitchFamily="49" charset="0"/>
              </a:rPr>
              <a:t>std_id</a:t>
            </a:r>
            <a:r>
              <a:rPr lang="en-US" sz="2000" dirty="0">
                <a:solidFill>
                  <a:srgbClr val="000000"/>
                </a:solidFill>
                <a:latin typeface="Consolas" panose="020B0609020204030204" pitchFamily="49" charset="0"/>
              </a:rPr>
              <a:t> </a:t>
            </a:r>
          </a:p>
          <a:p>
            <a:pPr marL="0" indent="0">
              <a:buNone/>
            </a:pPr>
            <a:r>
              <a:rPr lang="en-US" sz="2000" dirty="0">
                <a:solidFill>
                  <a:srgbClr val="0000FF"/>
                </a:solidFill>
                <a:latin typeface="Consolas" panose="020B0609020204030204" pitchFamily="49" charset="0"/>
              </a:rPr>
              <a:t>	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a:t>
            </a:r>
            <a:r>
              <a:rPr lang="en-US" sz="2000" dirty="0" err="1">
                <a:solidFill>
                  <a:srgbClr val="808080"/>
                </a:solidFill>
                <a:latin typeface="Consolas" panose="020B0609020204030204" pitchFamily="49" charset="0"/>
              </a:rPr>
              <a:t>.</a:t>
            </a:r>
            <a:r>
              <a:rPr lang="en-US" sz="2000" dirty="0" err="1">
                <a:solidFill>
                  <a:srgbClr val="0000FF"/>
                </a:solidFill>
                <a:latin typeface="Consolas" panose="020B0609020204030204" pitchFamily="49" charset="0"/>
              </a:rPr>
              <a:t>address</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alex</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0231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1C7B-C645-4F88-1300-4FC1189305D7}"/>
              </a:ext>
            </a:extLst>
          </p:cNvPr>
          <p:cNvSpPr>
            <a:spLocks noGrp="1"/>
          </p:cNvSpPr>
          <p:nvPr>
            <p:ph type="title"/>
          </p:nvPr>
        </p:nvSpPr>
        <p:spPr>
          <a:xfrm>
            <a:off x="913795" y="96350"/>
            <a:ext cx="10353762" cy="970450"/>
          </a:xfrm>
        </p:spPr>
        <p:txBody>
          <a:bodyPr/>
          <a:lstStyle/>
          <a:p>
            <a:r>
              <a:rPr lang="it-IT" sz="4000" b="1" dirty="0"/>
              <a:t>Data manipulation language (delete)</a:t>
            </a:r>
            <a:endParaRPr lang="en-US" dirty="0"/>
          </a:p>
        </p:txBody>
      </p:sp>
      <p:sp>
        <p:nvSpPr>
          <p:cNvPr id="3" name="Content Placeholder 2">
            <a:extLst>
              <a:ext uri="{FF2B5EF4-FFF2-40B4-BE49-F238E27FC236}">
                <a16:creationId xmlns:a16="http://schemas.microsoft.com/office/drawing/2014/main" id="{A765B502-4D2A-8A1C-A87F-C028EAC38F13}"/>
              </a:ext>
            </a:extLst>
          </p:cNvPr>
          <p:cNvSpPr>
            <a:spLocks noGrp="1"/>
          </p:cNvSpPr>
          <p:nvPr>
            <p:ph idx="1"/>
          </p:nvPr>
        </p:nvSpPr>
        <p:spPr/>
        <p:txBody>
          <a:bodyPr/>
          <a:lstStyle/>
          <a:p>
            <a:r>
              <a:rPr lang="en-US" dirty="0"/>
              <a:t>DELETE FROM departments WHERE </a:t>
            </a:r>
            <a:r>
              <a:rPr lang="en-US" dirty="0" err="1"/>
              <a:t>department_name</a:t>
            </a:r>
            <a:r>
              <a:rPr lang="en-US" dirty="0"/>
              <a:t> = 'Finance’;</a:t>
            </a:r>
          </a:p>
          <a:p>
            <a:r>
              <a:rPr lang="en-US" sz="2000" dirty="0"/>
              <a:t>Delete  </a:t>
            </a:r>
            <a:r>
              <a:rPr lang="en-US" sz="2000" b="1" dirty="0">
                <a:solidFill>
                  <a:srgbClr val="00B0F0"/>
                </a:solidFill>
              </a:rPr>
              <a:t>DEPARTMENT11</a:t>
            </a:r>
          </a:p>
          <a:p>
            <a:pPr marL="756000" lvl="2" indent="0">
              <a:buNone/>
            </a:pPr>
            <a:r>
              <a:rPr lang="en-US" sz="2000" dirty="0"/>
              <a:t>		from DEPARTMENT11 D left join Student11 S </a:t>
            </a:r>
          </a:p>
          <a:p>
            <a:pPr marL="756000" lvl="2" indent="0">
              <a:buNone/>
            </a:pPr>
            <a:r>
              <a:rPr lang="en-US" sz="2000" dirty="0"/>
              <a:t>		on </a:t>
            </a:r>
            <a:r>
              <a:rPr lang="en-US" sz="2000" dirty="0" err="1"/>
              <a:t>D.dep_id</a:t>
            </a:r>
            <a:r>
              <a:rPr lang="en-US" sz="2000" dirty="0"/>
              <a:t> = </a:t>
            </a:r>
            <a:r>
              <a:rPr lang="en-US" sz="2000" dirty="0" err="1"/>
              <a:t>S.dep_id</a:t>
            </a:r>
            <a:endParaRPr lang="en-US" sz="2000" dirty="0"/>
          </a:p>
          <a:p>
            <a:pPr marL="756000" lvl="2" indent="0">
              <a:buNone/>
            </a:pPr>
            <a:r>
              <a:rPr lang="en-US" sz="2000" dirty="0"/>
              <a:t>		where </a:t>
            </a:r>
            <a:r>
              <a:rPr lang="en-US" sz="2000" dirty="0" err="1"/>
              <a:t>S.dep_id</a:t>
            </a:r>
            <a:r>
              <a:rPr lang="en-US" sz="2000" dirty="0"/>
              <a:t> is null</a:t>
            </a:r>
          </a:p>
          <a:p>
            <a:endParaRPr lang="en-US" dirty="0"/>
          </a:p>
          <a:p>
            <a:r>
              <a:rPr lang="en-US" dirty="0"/>
              <a:t>Delete from </a:t>
            </a:r>
            <a:r>
              <a:rPr lang="en-US" sz="2800" b="1" dirty="0">
                <a:solidFill>
                  <a:srgbClr val="00B0F0"/>
                </a:solidFill>
              </a:rPr>
              <a:t>DEPARTMENT11 == delete DEPARTMENT11</a:t>
            </a:r>
            <a:endParaRPr lang="en-US" dirty="0"/>
          </a:p>
          <a:p>
            <a:endParaRPr lang="en-US" dirty="0"/>
          </a:p>
        </p:txBody>
      </p:sp>
    </p:spTree>
    <p:extLst>
      <p:ext uri="{BB962C8B-B14F-4D97-AF65-F5344CB8AC3E}">
        <p14:creationId xmlns:p14="http://schemas.microsoft.com/office/powerpoint/2010/main" val="1666038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283-9E68-DA27-AFA4-D576E7451131}"/>
              </a:ext>
            </a:extLst>
          </p:cNvPr>
          <p:cNvSpPr>
            <a:spLocks noGrp="1"/>
          </p:cNvSpPr>
          <p:nvPr>
            <p:ph type="title"/>
          </p:nvPr>
        </p:nvSpPr>
        <p:spPr>
          <a:xfrm>
            <a:off x="919119" y="0"/>
            <a:ext cx="10353762" cy="582804"/>
          </a:xfrm>
        </p:spPr>
        <p:txBody>
          <a:bodyPr>
            <a:normAutofit fontScale="90000"/>
          </a:bodyPr>
          <a:lstStyle/>
          <a:p>
            <a:r>
              <a:rPr lang="en-US" dirty="0"/>
              <a:t>Aggregate function</a:t>
            </a:r>
          </a:p>
        </p:txBody>
      </p:sp>
      <p:sp>
        <p:nvSpPr>
          <p:cNvPr id="3" name="Content Placeholder 2">
            <a:extLst>
              <a:ext uri="{FF2B5EF4-FFF2-40B4-BE49-F238E27FC236}">
                <a16:creationId xmlns:a16="http://schemas.microsoft.com/office/drawing/2014/main" id="{EC050672-FA02-8218-3D0E-41F4FD70D5A4}"/>
              </a:ext>
            </a:extLst>
          </p:cNvPr>
          <p:cNvSpPr>
            <a:spLocks noGrp="1"/>
          </p:cNvSpPr>
          <p:nvPr>
            <p:ph idx="1"/>
          </p:nvPr>
        </p:nvSpPr>
        <p:spPr>
          <a:xfrm>
            <a:off x="371788" y="582805"/>
            <a:ext cx="11625943" cy="5807948"/>
          </a:xfrm>
        </p:spPr>
        <p:txBody>
          <a:bodyPr/>
          <a:lstStyle/>
          <a:p>
            <a:r>
              <a:rPr lang="en-US" dirty="0"/>
              <a:t>Grouping functions : </a:t>
            </a:r>
            <a:r>
              <a:rPr lang="en-US" sz="2400" b="1" dirty="0"/>
              <a:t>count , max , min , avg , sum</a:t>
            </a:r>
          </a:p>
          <a:p>
            <a:r>
              <a:rPr lang="en-US" dirty="0"/>
              <a:t>Group functions operate on set of values to return ONE value.</a:t>
            </a:r>
          </a:p>
          <a:p>
            <a:r>
              <a:rPr lang="en-US" dirty="0"/>
              <a:t>Select  MAX(</a:t>
            </a:r>
            <a:r>
              <a:rPr lang="en-US" dirty="0" err="1"/>
              <a:t>UnitPrice</a:t>
            </a:r>
            <a:r>
              <a:rPr lang="en-US" dirty="0"/>
              <a:t>) From Products Where </a:t>
            </a:r>
            <a:r>
              <a:rPr lang="en-US" dirty="0" err="1"/>
              <a:t>CategoryId</a:t>
            </a:r>
            <a:r>
              <a:rPr lang="en-US" dirty="0"/>
              <a:t> = 20;</a:t>
            </a:r>
          </a:p>
          <a:p>
            <a:r>
              <a:rPr lang="en-US" dirty="0"/>
              <a:t>Aggregate functions neglect the row with null value which means if I want to calc the avg to #rows = 4 and there is one row with null value so the avg will be calculated (sum of not null values)/3</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380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203F-A924-00F4-70CC-AC363BAD7EEF}"/>
              </a:ext>
            </a:extLst>
          </p:cNvPr>
          <p:cNvSpPr>
            <a:spLocks noGrp="1"/>
          </p:cNvSpPr>
          <p:nvPr>
            <p:ph type="title"/>
          </p:nvPr>
        </p:nvSpPr>
        <p:spPr>
          <a:xfrm>
            <a:off x="913795" y="0"/>
            <a:ext cx="10353762" cy="572756"/>
          </a:xfrm>
        </p:spPr>
        <p:txBody>
          <a:bodyPr>
            <a:normAutofit fontScale="90000"/>
          </a:bodyPr>
          <a:lstStyle/>
          <a:p>
            <a:r>
              <a:rPr lang="en-US" dirty="0"/>
              <a:t>ERD (Entity Relationship diagram)</a:t>
            </a:r>
          </a:p>
        </p:txBody>
      </p:sp>
      <p:sp>
        <p:nvSpPr>
          <p:cNvPr id="3" name="Content Placeholder 2">
            <a:extLst>
              <a:ext uri="{FF2B5EF4-FFF2-40B4-BE49-F238E27FC236}">
                <a16:creationId xmlns:a16="http://schemas.microsoft.com/office/drawing/2014/main" id="{A32413B5-72B5-6B73-AD92-3878900CC020}"/>
              </a:ext>
            </a:extLst>
          </p:cNvPr>
          <p:cNvSpPr>
            <a:spLocks noGrp="1"/>
          </p:cNvSpPr>
          <p:nvPr>
            <p:ph idx="1"/>
          </p:nvPr>
        </p:nvSpPr>
        <p:spPr>
          <a:xfrm>
            <a:off x="0" y="572757"/>
            <a:ext cx="12191999" cy="5858188"/>
          </a:xfrm>
        </p:spPr>
        <p:txBody>
          <a:bodyPr/>
          <a:lstStyle/>
          <a:p>
            <a:r>
              <a:rPr lang="en-US" sz="2800" b="1" dirty="0"/>
              <a:t>convert requirements document into diagrams</a:t>
            </a:r>
          </a:p>
          <a:p>
            <a:r>
              <a:rPr lang="en-US" sz="2800" b="1" dirty="0"/>
              <a:t>consist of: </a:t>
            </a:r>
            <a:r>
              <a:rPr lang="en-US" sz="2600" b="1" dirty="0"/>
              <a:t>Entities, </a:t>
            </a:r>
            <a:r>
              <a:rPr lang="en-US" sz="2800" b="1" dirty="0"/>
              <a:t>Attributes, Relationships</a:t>
            </a:r>
          </a:p>
          <a:p>
            <a:r>
              <a:rPr lang="en-US" sz="2800" b="1" dirty="0"/>
              <a:t>ERD is a metadata [description of data]</a:t>
            </a:r>
            <a:endParaRPr lang="en-US" b="1" dirty="0"/>
          </a:p>
          <a:p>
            <a:r>
              <a:rPr lang="en-US" sz="2800" b="1" dirty="0"/>
              <a:t>it can be more than 1 relationship between entities if we have more than 1 verbs, each verb has a different meaning</a:t>
            </a:r>
          </a:p>
          <a:p>
            <a:endParaRPr lang="en-US" sz="1800" dirty="0"/>
          </a:p>
          <a:p>
            <a:endParaRPr lang="en-US" sz="1800" dirty="0"/>
          </a:p>
        </p:txBody>
      </p:sp>
    </p:spTree>
    <p:extLst>
      <p:ext uri="{BB962C8B-B14F-4D97-AF65-F5344CB8AC3E}">
        <p14:creationId xmlns:p14="http://schemas.microsoft.com/office/powerpoint/2010/main" val="3737367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397D-FB1C-D3F1-868B-3848653342C7}"/>
              </a:ext>
            </a:extLst>
          </p:cNvPr>
          <p:cNvSpPr>
            <a:spLocks noGrp="1"/>
          </p:cNvSpPr>
          <p:nvPr>
            <p:ph type="title"/>
          </p:nvPr>
        </p:nvSpPr>
        <p:spPr>
          <a:xfrm>
            <a:off x="913795" y="0"/>
            <a:ext cx="10353762" cy="970450"/>
          </a:xfrm>
        </p:spPr>
        <p:txBody>
          <a:bodyPr/>
          <a:lstStyle/>
          <a:p>
            <a:r>
              <a:rPr lang="en-US" dirty="0"/>
              <a:t>Grouping &amp; Having</a:t>
            </a:r>
          </a:p>
        </p:txBody>
      </p:sp>
      <p:sp>
        <p:nvSpPr>
          <p:cNvPr id="3" name="Content Placeholder 2">
            <a:extLst>
              <a:ext uri="{FF2B5EF4-FFF2-40B4-BE49-F238E27FC236}">
                <a16:creationId xmlns:a16="http://schemas.microsoft.com/office/drawing/2014/main" id="{BE988ECD-922C-5DC6-1851-3A2D8EF153F8}"/>
              </a:ext>
            </a:extLst>
          </p:cNvPr>
          <p:cNvSpPr>
            <a:spLocks noGrp="1"/>
          </p:cNvSpPr>
          <p:nvPr>
            <p:ph idx="1"/>
          </p:nvPr>
        </p:nvSpPr>
        <p:spPr>
          <a:xfrm>
            <a:off x="432079" y="970450"/>
            <a:ext cx="11585750" cy="5319818"/>
          </a:xfrm>
        </p:spPr>
        <p:txBody>
          <a:bodyPr>
            <a:normAutofit lnSpcReduction="10000"/>
          </a:bodyPr>
          <a:lstStyle/>
          <a:p>
            <a:r>
              <a:rPr lang="en-US" dirty="0"/>
              <a:t>Select </a:t>
            </a:r>
            <a:r>
              <a:rPr lang="en-US" b="1" dirty="0">
                <a:solidFill>
                  <a:srgbClr val="FF0000"/>
                </a:solidFill>
              </a:rPr>
              <a:t>MAX</a:t>
            </a:r>
            <a:r>
              <a:rPr lang="en-US" dirty="0"/>
              <a:t>(</a:t>
            </a:r>
            <a:r>
              <a:rPr lang="en-US" dirty="0" err="1"/>
              <a:t>UnitPrice</a:t>
            </a:r>
            <a:r>
              <a:rPr lang="en-US" dirty="0"/>
              <a:t>) From Products Where </a:t>
            </a:r>
            <a:r>
              <a:rPr lang="en-US" dirty="0" err="1"/>
              <a:t>CategoryId</a:t>
            </a:r>
            <a:r>
              <a:rPr lang="en-US" dirty="0"/>
              <a:t> = 20;</a:t>
            </a:r>
          </a:p>
          <a:p>
            <a:r>
              <a:rPr lang="en-US" dirty="0"/>
              <a:t>What if we need to display max unit price for products of each category ? We need to repeat the select statement x times where x is the number of categories in the system. therefor the group by function exist</a:t>
            </a:r>
          </a:p>
          <a:p>
            <a:endParaRPr lang="en-US" dirty="0"/>
          </a:p>
          <a:p>
            <a:r>
              <a:rPr lang="en-US" dirty="0"/>
              <a:t>Select MAX (</a:t>
            </a:r>
            <a:r>
              <a:rPr lang="en-US" dirty="0" err="1"/>
              <a:t>UnitPrice</a:t>
            </a:r>
            <a:r>
              <a:rPr lang="en-US" dirty="0"/>
              <a:t>) From Products group by </a:t>
            </a:r>
            <a:r>
              <a:rPr lang="en-US" dirty="0" err="1"/>
              <a:t>CategoryId</a:t>
            </a:r>
            <a:r>
              <a:rPr lang="en-US" dirty="0"/>
              <a:t>;</a:t>
            </a:r>
          </a:p>
          <a:p>
            <a:r>
              <a:rPr lang="en-US" dirty="0"/>
              <a:t>Having: </a:t>
            </a:r>
            <a:r>
              <a:rPr lang="en-US" b="1" dirty="0"/>
              <a:t>filter the group</a:t>
            </a:r>
          </a:p>
          <a:p>
            <a:r>
              <a:rPr lang="en-US" dirty="0"/>
              <a:t>select title count(*) from employee group by title having count(*)&gt;4</a:t>
            </a:r>
          </a:p>
          <a:p>
            <a:endParaRPr lang="en-US" dirty="0"/>
          </a:p>
          <a:p>
            <a:r>
              <a:rPr lang="en-US" dirty="0"/>
              <a:t>select min(salary) , dep_id from employee   // error as we can't select aggregate function with normal columns without group by </a:t>
            </a:r>
          </a:p>
          <a:p>
            <a:r>
              <a:rPr lang="en-US" dirty="0"/>
              <a:t>select min(salary), dep_id from employee group by dep_id</a:t>
            </a:r>
          </a:p>
          <a:p>
            <a:endParaRPr lang="en-US" dirty="0"/>
          </a:p>
        </p:txBody>
      </p:sp>
    </p:spTree>
    <p:extLst>
      <p:ext uri="{BB962C8B-B14F-4D97-AF65-F5344CB8AC3E}">
        <p14:creationId xmlns:p14="http://schemas.microsoft.com/office/powerpoint/2010/main" val="2496842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85F9-B6CD-A34F-D238-8B249CF53797}"/>
              </a:ext>
            </a:extLst>
          </p:cNvPr>
          <p:cNvSpPr>
            <a:spLocks noGrp="1"/>
          </p:cNvSpPr>
          <p:nvPr>
            <p:ph type="title"/>
          </p:nvPr>
        </p:nvSpPr>
        <p:spPr>
          <a:xfrm>
            <a:off x="838200" y="-17528"/>
            <a:ext cx="10515600" cy="698565"/>
          </a:xfrm>
        </p:spPr>
        <p:txBody>
          <a:bodyPr/>
          <a:lstStyle/>
          <a:p>
            <a:r>
              <a:rPr lang="en-US" b="1" dirty="0"/>
              <a:t>Grouping &amp; Having</a:t>
            </a:r>
          </a:p>
        </p:txBody>
      </p:sp>
      <p:sp>
        <p:nvSpPr>
          <p:cNvPr id="3" name="Content Placeholder 2">
            <a:extLst>
              <a:ext uri="{FF2B5EF4-FFF2-40B4-BE49-F238E27FC236}">
                <a16:creationId xmlns:a16="http://schemas.microsoft.com/office/drawing/2014/main" id="{D3D2419E-3716-BD21-BF72-67238BD07E7C}"/>
              </a:ext>
            </a:extLst>
          </p:cNvPr>
          <p:cNvSpPr>
            <a:spLocks noGrp="1"/>
          </p:cNvSpPr>
          <p:nvPr>
            <p:ph idx="1"/>
          </p:nvPr>
        </p:nvSpPr>
        <p:spPr>
          <a:xfrm>
            <a:off x="838200" y="681037"/>
            <a:ext cx="10515600" cy="5495926"/>
          </a:xfrm>
        </p:spPr>
        <p:txBody>
          <a:bodyPr/>
          <a:lstStyle/>
          <a:p>
            <a:r>
              <a:rPr lang="en-US" dirty="0"/>
              <a:t>You cannot use aggregation methods with WHERE</a:t>
            </a:r>
          </a:p>
          <a:p>
            <a:pPr lvl="1"/>
            <a:r>
              <a:rPr lang="en-US" b="1" dirty="0">
                <a:solidFill>
                  <a:srgbClr val="FF0000"/>
                </a:solidFill>
              </a:rPr>
              <a:t>WHERE</a:t>
            </a:r>
            <a:r>
              <a:rPr lang="en-US" dirty="0"/>
              <a:t> </a:t>
            </a:r>
            <a:r>
              <a:rPr lang="en-US" dirty="0" err="1"/>
              <a:t>tbl.earnings</a:t>
            </a:r>
            <a:r>
              <a:rPr lang="en-US" dirty="0"/>
              <a:t> = </a:t>
            </a:r>
            <a:r>
              <a:rPr lang="en-US" b="1" dirty="0">
                <a:solidFill>
                  <a:srgbClr val="00B0F0"/>
                </a:solidFill>
              </a:rPr>
              <a:t>MAX</a:t>
            </a:r>
            <a:r>
              <a:rPr lang="en-US" dirty="0"/>
              <a:t>(</a:t>
            </a:r>
            <a:r>
              <a:rPr lang="en-US" dirty="0" err="1"/>
              <a:t>tbl.earnings</a:t>
            </a:r>
            <a:r>
              <a:rPr lang="en-US" dirty="0"/>
              <a:t>) -- this is not allowed </a:t>
            </a:r>
          </a:p>
          <a:p>
            <a:pPr lvl="1"/>
            <a:r>
              <a:rPr lang="en-US" dirty="0"/>
              <a:t>The WHERE clause is evaluated </a:t>
            </a:r>
            <a:r>
              <a:rPr lang="en-US" b="1" dirty="0"/>
              <a:t>before</a:t>
            </a:r>
            <a:r>
              <a:rPr lang="en-US" dirty="0"/>
              <a:t> aggregate functions like MAX().</a:t>
            </a:r>
          </a:p>
          <a:p>
            <a:endParaRPr lang="en-US" dirty="0"/>
          </a:p>
        </p:txBody>
      </p:sp>
    </p:spTree>
    <p:extLst>
      <p:ext uri="{BB962C8B-B14F-4D97-AF65-F5344CB8AC3E}">
        <p14:creationId xmlns:p14="http://schemas.microsoft.com/office/powerpoint/2010/main" val="2010087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8DC-722B-CA98-34D1-D4FC0F486D44}"/>
              </a:ext>
            </a:extLst>
          </p:cNvPr>
          <p:cNvSpPr>
            <a:spLocks noGrp="1"/>
          </p:cNvSpPr>
          <p:nvPr>
            <p:ph type="title"/>
          </p:nvPr>
        </p:nvSpPr>
        <p:spPr>
          <a:xfrm>
            <a:off x="913795" y="96350"/>
            <a:ext cx="10353762" cy="667325"/>
          </a:xfrm>
        </p:spPr>
        <p:txBody>
          <a:bodyPr>
            <a:normAutofit fontScale="90000"/>
          </a:bodyPr>
          <a:lstStyle/>
          <a:p>
            <a:r>
              <a:rPr lang="en-US" dirty="0"/>
              <a:t>Grouping examples</a:t>
            </a:r>
          </a:p>
        </p:txBody>
      </p:sp>
      <p:sp>
        <p:nvSpPr>
          <p:cNvPr id="3" name="Content Placeholder 2">
            <a:extLst>
              <a:ext uri="{FF2B5EF4-FFF2-40B4-BE49-F238E27FC236}">
                <a16:creationId xmlns:a16="http://schemas.microsoft.com/office/drawing/2014/main" id="{5ECC1880-81C9-8EFE-579A-BFBD3D4FACF7}"/>
              </a:ext>
            </a:extLst>
          </p:cNvPr>
          <p:cNvSpPr>
            <a:spLocks noGrp="1"/>
          </p:cNvSpPr>
          <p:nvPr>
            <p:ph idx="1"/>
          </p:nvPr>
        </p:nvSpPr>
        <p:spPr>
          <a:xfrm>
            <a:off x="913794" y="763675"/>
            <a:ext cx="10692051" cy="5456255"/>
          </a:xfrm>
        </p:spPr>
        <p:txBody>
          <a:bodyPr/>
          <a:lstStyle/>
          <a:p>
            <a:r>
              <a:rPr lang="en-US" dirty="0"/>
              <a:t>for each department find the sum of salaries of employees</a:t>
            </a:r>
          </a:p>
          <a:p>
            <a:pPr lvl="1"/>
            <a:r>
              <a:rPr lang="en-US" sz="2000" dirty="0"/>
              <a:t>Select sum(salary)[sum of salary] group by dep_id</a:t>
            </a:r>
          </a:p>
          <a:p>
            <a:r>
              <a:rPr lang="en-US" sz="2000" dirty="0"/>
              <a:t> write the query that </a:t>
            </a:r>
            <a:r>
              <a:rPr lang="en-US" sz="2000" dirty="0" err="1"/>
              <a:t>dispaly</a:t>
            </a:r>
            <a:r>
              <a:rPr lang="en-US" sz="2000" dirty="0"/>
              <a:t> the dep_id , dep_name, count of student at each department that has more than 5 students</a:t>
            </a:r>
          </a:p>
          <a:p>
            <a:r>
              <a:rPr lang="en-US" sz="2000" dirty="0"/>
              <a:t>	select </a:t>
            </a:r>
            <a:r>
              <a:rPr lang="en-US" sz="2000" dirty="0" err="1"/>
              <a:t>D.Dept_Id</a:t>
            </a:r>
            <a:r>
              <a:rPr lang="en-US" sz="2000" dirty="0"/>
              <a:t>, </a:t>
            </a:r>
            <a:r>
              <a:rPr lang="en-US" sz="2000" dirty="0" err="1"/>
              <a:t>D.Dept_Name</a:t>
            </a:r>
            <a:r>
              <a:rPr lang="en-US" sz="2000" dirty="0"/>
              <a:t>, COUNT(</a:t>
            </a:r>
            <a:r>
              <a:rPr lang="en-US" sz="2000" dirty="0" err="1"/>
              <a:t>D.Dept_Id</a:t>
            </a:r>
            <a:r>
              <a:rPr lang="en-US" sz="2000" dirty="0"/>
              <a:t>)  from Department D, Student S</a:t>
            </a:r>
          </a:p>
          <a:p>
            <a:pPr marL="36900" indent="0">
              <a:buNone/>
            </a:pPr>
            <a:r>
              <a:rPr lang="en-US" sz="2000" dirty="0"/>
              <a:t>	where </a:t>
            </a:r>
            <a:r>
              <a:rPr lang="en-US" sz="2000" dirty="0" err="1"/>
              <a:t>D.Dept_Id</a:t>
            </a:r>
            <a:r>
              <a:rPr lang="en-US" sz="2000" dirty="0"/>
              <a:t> = </a:t>
            </a:r>
            <a:r>
              <a:rPr lang="en-US" sz="2000" dirty="0" err="1"/>
              <a:t>S.Dept_Id</a:t>
            </a:r>
            <a:endParaRPr lang="en-US" sz="2000" dirty="0"/>
          </a:p>
          <a:p>
            <a:pPr marL="36900" indent="0">
              <a:buNone/>
            </a:pPr>
            <a:r>
              <a:rPr lang="en-US" sz="2000" dirty="0"/>
              <a:t>	group by </a:t>
            </a:r>
            <a:r>
              <a:rPr lang="en-US" sz="2000" dirty="0" err="1"/>
              <a:t>D.Dept_Id</a:t>
            </a:r>
            <a:r>
              <a:rPr lang="en-US" sz="2000" dirty="0"/>
              <a:t>, </a:t>
            </a:r>
            <a:r>
              <a:rPr lang="en-US" sz="2000" dirty="0" err="1"/>
              <a:t>D.Dept_Name</a:t>
            </a:r>
            <a:endParaRPr lang="en-US" sz="2000" dirty="0"/>
          </a:p>
          <a:p>
            <a:pPr marL="36900" indent="0">
              <a:buNone/>
            </a:pPr>
            <a:r>
              <a:rPr lang="en-US" sz="2000" dirty="0"/>
              <a:t>	having COUNT(</a:t>
            </a:r>
            <a:r>
              <a:rPr lang="en-US" sz="2000" dirty="0" err="1"/>
              <a:t>D.Dept_Id</a:t>
            </a:r>
            <a:r>
              <a:rPr lang="en-US" sz="2000" dirty="0"/>
              <a:t>) &gt; 5</a:t>
            </a:r>
          </a:p>
          <a:p>
            <a:r>
              <a:rPr lang="en-US" dirty="0"/>
              <a:t>Select Sum(Salary) From Instructor Having count(</a:t>
            </a:r>
            <a:r>
              <a:rPr lang="en-US" dirty="0" err="1"/>
              <a:t>Ins_Id</a:t>
            </a:r>
            <a:r>
              <a:rPr lang="en-US" dirty="0"/>
              <a:t>)&lt;100</a:t>
            </a:r>
          </a:p>
          <a:p>
            <a:pPr lvl="1"/>
            <a:r>
              <a:rPr lang="en-US" dirty="0"/>
              <a:t>this query calculates the sum of salaries of instructors if the number of the instructors is less than 100</a:t>
            </a:r>
          </a:p>
          <a:p>
            <a:endParaRPr lang="en-US" sz="2000" dirty="0"/>
          </a:p>
        </p:txBody>
      </p:sp>
    </p:spTree>
    <p:extLst>
      <p:ext uri="{BB962C8B-B14F-4D97-AF65-F5344CB8AC3E}">
        <p14:creationId xmlns:p14="http://schemas.microsoft.com/office/powerpoint/2010/main" val="119559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633C-BA91-EBA5-9A03-5AF1FFBB5A90}"/>
              </a:ext>
            </a:extLst>
          </p:cNvPr>
          <p:cNvSpPr>
            <a:spLocks noGrp="1"/>
          </p:cNvSpPr>
          <p:nvPr>
            <p:ph type="title"/>
          </p:nvPr>
        </p:nvSpPr>
        <p:spPr>
          <a:xfrm>
            <a:off x="838200" y="75878"/>
            <a:ext cx="10515600" cy="875846"/>
          </a:xfrm>
        </p:spPr>
        <p:txBody>
          <a:bodyPr/>
          <a:lstStyle/>
          <a:p>
            <a:r>
              <a:rPr lang="en-US" dirty="0"/>
              <a:t>Subquery</a:t>
            </a:r>
          </a:p>
        </p:txBody>
      </p:sp>
      <p:sp>
        <p:nvSpPr>
          <p:cNvPr id="3" name="Content Placeholder 2">
            <a:extLst>
              <a:ext uri="{FF2B5EF4-FFF2-40B4-BE49-F238E27FC236}">
                <a16:creationId xmlns:a16="http://schemas.microsoft.com/office/drawing/2014/main" id="{7D909092-C5CA-2877-9F7B-A724AB6CFFC4}"/>
              </a:ext>
            </a:extLst>
          </p:cNvPr>
          <p:cNvSpPr>
            <a:spLocks noGrp="1"/>
          </p:cNvSpPr>
          <p:nvPr>
            <p:ph idx="1"/>
          </p:nvPr>
        </p:nvSpPr>
        <p:spPr>
          <a:xfrm>
            <a:off x="102638" y="867748"/>
            <a:ext cx="12017828" cy="5309216"/>
          </a:xfrm>
        </p:spPr>
        <p:txBody>
          <a:bodyPr/>
          <a:lstStyle/>
          <a:p>
            <a:r>
              <a:rPr lang="en-US" sz="2400" dirty="0"/>
              <a:t>You can not reference an alias table in another subquery</a:t>
            </a:r>
          </a:p>
          <a:p>
            <a:r>
              <a:rPr lang="en-US" sz="2400" dirty="0"/>
              <a:t> for example,</a:t>
            </a:r>
          </a:p>
          <a:p>
            <a:pPr lvl="1"/>
            <a:endParaRPr lang="en-US" dirty="0"/>
          </a:p>
          <a:p>
            <a:endParaRPr lang="en-US" dirty="0"/>
          </a:p>
        </p:txBody>
      </p:sp>
      <p:pic>
        <p:nvPicPr>
          <p:cNvPr id="5" name="Picture 4">
            <a:extLst>
              <a:ext uri="{FF2B5EF4-FFF2-40B4-BE49-F238E27FC236}">
                <a16:creationId xmlns:a16="http://schemas.microsoft.com/office/drawing/2014/main" id="{17041B75-AFD0-8F55-57B6-CE8117749862}"/>
              </a:ext>
            </a:extLst>
          </p:cNvPr>
          <p:cNvPicPr>
            <a:picLocks noChangeAspect="1"/>
          </p:cNvPicPr>
          <p:nvPr/>
        </p:nvPicPr>
        <p:blipFill>
          <a:blip r:embed="rId2"/>
          <a:stretch>
            <a:fillRect/>
          </a:stretch>
        </p:blipFill>
        <p:spPr>
          <a:xfrm>
            <a:off x="8277627" y="867748"/>
            <a:ext cx="3718430" cy="2351071"/>
          </a:xfrm>
          <a:prstGeom prst="rect">
            <a:avLst/>
          </a:prstGeom>
        </p:spPr>
      </p:pic>
      <p:pic>
        <p:nvPicPr>
          <p:cNvPr id="7" name="Picture 6">
            <a:extLst>
              <a:ext uri="{FF2B5EF4-FFF2-40B4-BE49-F238E27FC236}">
                <a16:creationId xmlns:a16="http://schemas.microsoft.com/office/drawing/2014/main" id="{11763F01-B22D-436C-26DF-0F3D02F5E3C4}"/>
              </a:ext>
            </a:extLst>
          </p:cNvPr>
          <p:cNvPicPr>
            <a:picLocks noChangeAspect="1"/>
          </p:cNvPicPr>
          <p:nvPr/>
        </p:nvPicPr>
        <p:blipFill>
          <a:blip r:embed="rId3"/>
          <a:stretch>
            <a:fillRect/>
          </a:stretch>
        </p:blipFill>
        <p:spPr>
          <a:xfrm>
            <a:off x="2239347" y="1360826"/>
            <a:ext cx="6038280" cy="1364913"/>
          </a:xfrm>
          <a:prstGeom prst="rect">
            <a:avLst/>
          </a:prstGeom>
        </p:spPr>
      </p:pic>
    </p:spTree>
    <p:extLst>
      <p:ext uri="{BB962C8B-B14F-4D97-AF65-F5344CB8AC3E}">
        <p14:creationId xmlns:p14="http://schemas.microsoft.com/office/powerpoint/2010/main" val="2241699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5C55-8046-3015-5CCA-3B621203D5FB}"/>
              </a:ext>
            </a:extLst>
          </p:cNvPr>
          <p:cNvSpPr>
            <a:spLocks noGrp="1"/>
          </p:cNvSpPr>
          <p:nvPr>
            <p:ph type="title"/>
          </p:nvPr>
        </p:nvSpPr>
        <p:spPr>
          <a:xfrm>
            <a:off x="913795" y="0"/>
            <a:ext cx="10353762" cy="656492"/>
          </a:xfrm>
        </p:spPr>
        <p:txBody>
          <a:bodyPr>
            <a:normAutofit fontScale="90000"/>
          </a:bodyPr>
          <a:lstStyle/>
          <a:p>
            <a:r>
              <a:rPr lang="en-US" dirty="0"/>
              <a:t>Data Control Language (DCL)</a:t>
            </a:r>
          </a:p>
        </p:txBody>
      </p:sp>
      <p:sp>
        <p:nvSpPr>
          <p:cNvPr id="3" name="Content Placeholder 2">
            <a:extLst>
              <a:ext uri="{FF2B5EF4-FFF2-40B4-BE49-F238E27FC236}">
                <a16:creationId xmlns:a16="http://schemas.microsoft.com/office/drawing/2014/main" id="{7F648550-3C66-5EDE-DA86-B1D162735ACF}"/>
              </a:ext>
            </a:extLst>
          </p:cNvPr>
          <p:cNvSpPr>
            <a:spLocks noGrp="1"/>
          </p:cNvSpPr>
          <p:nvPr>
            <p:ph idx="1"/>
          </p:nvPr>
        </p:nvSpPr>
        <p:spPr>
          <a:xfrm>
            <a:off x="913795" y="656492"/>
            <a:ext cx="10353762" cy="5844791"/>
          </a:xfrm>
        </p:spPr>
        <p:txBody>
          <a:bodyPr/>
          <a:lstStyle/>
          <a:p>
            <a:r>
              <a:rPr lang="en-US" dirty="0"/>
              <a:t>Data Control Language (DCL): is a subset of SQL that deals with the permissions and access control of the database</a:t>
            </a:r>
          </a:p>
          <a:p>
            <a:r>
              <a:rPr lang="en-US" b="1" dirty="0">
                <a:solidFill>
                  <a:srgbClr val="FFFF00"/>
                </a:solidFill>
              </a:rPr>
              <a:t>Grant</a:t>
            </a:r>
            <a:r>
              <a:rPr lang="en-US" dirty="0"/>
              <a:t> Used to give users access privileges to the database</a:t>
            </a:r>
          </a:p>
          <a:p>
            <a:r>
              <a:rPr lang="en-US" b="1" dirty="0">
                <a:solidFill>
                  <a:srgbClr val="FFFF00"/>
                </a:solidFill>
              </a:rPr>
              <a:t>REVOKE</a:t>
            </a:r>
            <a:r>
              <a:rPr lang="en-US" dirty="0"/>
              <a:t>: Used to remove access privileges from users.</a:t>
            </a:r>
          </a:p>
          <a:p>
            <a:endParaRPr lang="en-US" dirty="0"/>
          </a:p>
          <a:p>
            <a:r>
              <a:rPr lang="en-US" b="1" dirty="0">
                <a:solidFill>
                  <a:srgbClr val="FF0000"/>
                </a:solidFill>
              </a:rPr>
              <a:t>GRANT</a:t>
            </a:r>
            <a:r>
              <a:rPr lang="en-US" dirty="0"/>
              <a:t> SELECT ON Employees TO user1;</a:t>
            </a:r>
          </a:p>
          <a:p>
            <a:r>
              <a:rPr lang="en-US" dirty="0"/>
              <a:t>GRANT SELECT ON Employees TO Ahmed WITH GRANT OPTION;</a:t>
            </a:r>
          </a:p>
          <a:p>
            <a:pPr lvl="1"/>
            <a:r>
              <a:rPr lang="en-US" dirty="0"/>
              <a:t>the user ahmed can now pass on the SELECT privilege to other users.</a:t>
            </a:r>
          </a:p>
          <a:p>
            <a:r>
              <a:rPr lang="en-US" dirty="0"/>
              <a:t>Grant All on Table department to Mary, Ahmed;</a:t>
            </a:r>
          </a:p>
          <a:p>
            <a:r>
              <a:rPr lang="en-US" dirty="0"/>
              <a:t>Revoke update on Table department From Mary;</a:t>
            </a:r>
          </a:p>
          <a:p>
            <a:r>
              <a:rPr lang="en-US" dirty="0"/>
              <a:t>Revoke All on Table department From Mary, Ahmed;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0213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D277-182A-0F9B-0F58-DCEA63A4A1DD}"/>
              </a:ext>
            </a:extLst>
          </p:cNvPr>
          <p:cNvSpPr>
            <a:spLocks noGrp="1"/>
          </p:cNvSpPr>
          <p:nvPr>
            <p:ph type="title"/>
          </p:nvPr>
        </p:nvSpPr>
        <p:spPr>
          <a:xfrm>
            <a:off x="913795" y="0"/>
            <a:ext cx="10353762" cy="676589"/>
          </a:xfrm>
        </p:spPr>
        <p:txBody>
          <a:bodyPr>
            <a:normAutofit fontScale="90000"/>
          </a:bodyPr>
          <a:lstStyle/>
          <a:p>
            <a:r>
              <a:rPr lang="en-US" dirty="0"/>
              <a:t>Normalization</a:t>
            </a:r>
          </a:p>
        </p:txBody>
      </p:sp>
      <p:sp>
        <p:nvSpPr>
          <p:cNvPr id="3" name="Content Placeholder 2">
            <a:extLst>
              <a:ext uri="{FF2B5EF4-FFF2-40B4-BE49-F238E27FC236}">
                <a16:creationId xmlns:a16="http://schemas.microsoft.com/office/drawing/2014/main" id="{0D3619D7-AFA0-FF57-7B37-915C72755624}"/>
              </a:ext>
            </a:extLst>
          </p:cNvPr>
          <p:cNvSpPr>
            <a:spLocks noGrp="1"/>
          </p:cNvSpPr>
          <p:nvPr>
            <p:ph idx="1"/>
          </p:nvPr>
        </p:nvSpPr>
        <p:spPr>
          <a:xfrm>
            <a:off x="110531" y="676589"/>
            <a:ext cx="11857055" cy="5995516"/>
          </a:xfrm>
        </p:spPr>
        <p:txBody>
          <a:bodyPr/>
          <a:lstStyle/>
          <a:p>
            <a:r>
              <a:rPr lang="en-US" dirty="0"/>
              <a:t>The process to avoid duplication [data redundancy]</a:t>
            </a:r>
          </a:p>
          <a:p>
            <a:r>
              <a:rPr lang="en-US" sz="1800" dirty="0"/>
              <a:t>avoid insert, update, delete anomalies[strange behavior] that is occurred due to table has more than one entity</a:t>
            </a:r>
          </a:p>
          <a:p>
            <a:r>
              <a:rPr lang="en-US" dirty="0"/>
              <a:t>avoid unnecessary dependency between entities</a:t>
            </a:r>
          </a:p>
          <a:p>
            <a:r>
              <a:rPr lang="en-US" dirty="0"/>
              <a:t>breaking down table into two or more tables</a:t>
            </a:r>
            <a:endParaRPr lang="ar-EG" dirty="0"/>
          </a:p>
          <a:p>
            <a:r>
              <a:rPr lang="en-US" dirty="0"/>
              <a:t>functional dependency </a:t>
            </a:r>
          </a:p>
          <a:p>
            <a:pPr lvl="1"/>
            <a:r>
              <a:rPr lang="en-US" dirty="0"/>
              <a:t>relationship between columns in the same table where the value of one column (the "dependent" column) is determined by the value of another column</a:t>
            </a:r>
            <a:endParaRPr lang="ar-EG" dirty="0"/>
          </a:p>
          <a:p>
            <a:pPr lvl="2"/>
            <a:r>
              <a:rPr lang="en-US" dirty="0"/>
              <a:t>A</a:t>
            </a:r>
            <a:r>
              <a:rPr lang="en-US" dirty="0">
                <a:sym typeface="Wingdings" panose="05000000000000000000" pitchFamily="2" charset="2"/>
              </a:rPr>
              <a:t></a:t>
            </a:r>
            <a:r>
              <a:rPr lang="en-US" dirty="0"/>
              <a:t> B , for each unique A there is new B  or  B depend on A </a:t>
            </a:r>
            <a:endParaRPr lang="ar-EG" dirty="0"/>
          </a:p>
          <a:p>
            <a:pPr lvl="2"/>
            <a:r>
              <a:rPr lang="en-US" dirty="0"/>
              <a:t>example   </a:t>
            </a:r>
            <a:r>
              <a:rPr lang="en-US" dirty="0" err="1"/>
              <a:t>Std_id</a:t>
            </a:r>
            <a:r>
              <a:rPr lang="en-US" dirty="0"/>
              <a:t> </a:t>
            </a:r>
            <a:r>
              <a:rPr lang="en-US" dirty="0">
                <a:sym typeface="Wingdings" panose="05000000000000000000" pitchFamily="2" charset="2"/>
              </a:rPr>
              <a:t></a:t>
            </a:r>
            <a:r>
              <a:rPr lang="en-US" dirty="0"/>
              <a:t> std_name, </a:t>
            </a:r>
            <a:r>
              <a:rPr lang="en-US" dirty="0" err="1"/>
              <a:t>std_address</a:t>
            </a:r>
            <a:r>
              <a:rPr lang="en-US" dirty="0"/>
              <a:t>  </a:t>
            </a:r>
            <a:endParaRPr lang="ar-EG" dirty="0"/>
          </a:p>
          <a:p>
            <a:pPr lvl="2"/>
            <a:r>
              <a:rPr lang="en-US" dirty="0"/>
              <a:t>example   </a:t>
            </a:r>
            <a:r>
              <a:rPr lang="en-US" dirty="0" err="1"/>
              <a:t>Std_id,crs_id</a:t>
            </a:r>
            <a:r>
              <a:rPr lang="en-US" dirty="0"/>
              <a:t> </a:t>
            </a:r>
            <a:r>
              <a:rPr lang="en-US" dirty="0">
                <a:sym typeface="Wingdings" panose="05000000000000000000" pitchFamily="2" charset="2"/>
              </a:rPr>
              <a:t></a:t>
            </a:r>
            <a:r>
              <a:rPr lang="en-US" dirty="0"/>
              <a:t> grade // composite key</a:t>
            </a:r>
          </a:p>
          <a:p>
            <a:pPr lvl="1"/>
            <a:r>
              <a:rPr lang="en-US" dirty="0"/>
              <a:t>so we ensure that table is correct when all columns depends on PK</a:t>
            </a:r>
          </a:p>
        </p:txBody>
      </p:sp>
    </p:spTree>
    <p:extLst>
      <p:ext uri="{BB962C8B-B14F-4D97-AF65-F5344CB8AC3E}">
        <p14:creationId xmlns:p14="http://schemas.microsoft.com/office/powerpoint/2010/main" val="103437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4B45-B5BD-23AC-09AC-6605E07928C0}"/>
              </a:ext>
            </a:extLst>
          </p:cNvPr>
          <p:cNvSpPr>
            <a:spLocks noGrp="1"/>
          </p:cNvSpPr>
          <p:nvPr>
            <p:ph type="title"/>
          </p:nvPr>
        </p:nvSpPr>
        <p:spPr>
          <a:xfrm>
            <a:off x="919119" y="0"/>
            <a:ext cx="10353762" cy="693336"/>
          </a:xfrm>
        </p:spPr>
        <p:txBody>
          <a:bodyPr>
            <a:normAutofit fontScale="90000"/>
          </a:bodyPr>
          <a:lstStyle/>
          <a:p>
            <a:r>
              <a:rPr lang="en-US" dirty="0"/>
              <a:t>Normalization continue</a:t>
            </a:r>
          </a:p>
        </p:txBody>
      </p:sp>
      <p:sp>
        <p:nvSpPr>
          <p:cNvPr id="3" name="Content Placeholder 2">
            <a:extLst>
              <a:ext uri="{FF2B5EF4-FFF2-40B4-BE49-F238E27FC236}">
                <a16:creationId xmlns:a16="http://schemas.microsoft.com/office/drawing/2014/main" id="{776F7A74-7320-419B-981A-523BF756FF00}"/>
              </a:ext>
            </a:extLst>
          </p:cNvPr>
          <p:cNvSpPr>
            <a:spLocks noGrp="1"/>
          </p:cNvSpPr>
          <p:nvPr>
            <p:ph idx="1"/>
          </p:nvPr>
        </p:nvSpPr>
        <p:spPr>
          <a:xfrm>
            <a:off x="80387" y="970450"/>
            <a:ext cx="12111613" cy="5631317"/>
          </a:xfrm>
        </p:spPr>
        <p:txBody>
          <a:bodyPr/>
          <a:lstStyle/>
          <a:p>
            <a:r>
              <a:rPr lang="en-US" dirty="0"/>
              <a:t>type of functional dependency </a:t>
            </a:r>
          </a:p>
          <a:p>
            <a:pPr lvl="1"/>
            <a:r>
              <a:rPr lang="en-US" dirty="0"/>
              <a:t>full functional dependency : you can find(determine) the value of column based on the primary key</a:t>
            </a:r>
          </a:p>
          <a:p>
            <a:pPr lvl="1"/>
            <a:r>
              <a:rPr lang="en-US" dirty="0"/>
              <a:t>partial functional dependency : you can find the value of column based on the part of primary key (composite key)</a:t>
            </a:r>
          </a:p>
          <a:p>
            <a:pPr lvl="1"/>
            <a:r>
              <a:rPr lang="en-US" dirty="0"/>
              <a:t>transitive functional dependency : you can find the value of column based on another column not primary</a:t>
            </a:r>
          </a:p>
          <a:p>
            <a:endParaRPr lang="en-US" dirty="0"/>
          </a:p>
          <a:p>
            <a:r>
              <a:rPr lang="en-US" dirty="0"/>
              <a:t>Normalization steps</a:t>
            </a:r>
          </a:p>
          <a:p>
            <a:pPr lvl="1"/>
            <a:r>
              <a:rPr lang="en-US" dirty="0"/>
              <a:t>first: ask for what is enitity that table represnt</a:t>
            </a:r>
          </a:p>
          <a:p>
            <a:pPr lvl="1"/>
            <a:r>
              <a:rPr lang="en-US" dirty="0"/>
              <a:t>remove multivalued attribute or repeating groups </a:t>
            </a:r>
            <a:r>
              <a:rPr lang="en-US" dirty="0">
                <a:sym typeface="Wingdings" panose="05000000000000000000" pitchFamily="2" charset="2"/>
              </a:rPr>
              <a:t></a:t>
            </a:r>
            <a:r>
              <a:rPr lang="en-US" dirty="0"/>
              <a:t> first normal form</a:t>
            </a:r>
          </a:p>
          <a:p>
            <a:pPr lvl="1"/>
            <a:r>
              <a:rPr lang="en-US" dirty="0"/>
              <a:t>remove partial dependency 	</a:t>
            </a:r>
            <a:r>
              <a:rPr lang="en-US" dirty="0">
                <a:sym typeface="Wingdings" panose="05000000000000000000" pitchFamily="2" charset="2"/>
              </a:rPr>
              <a:t></a:t>
            </a:r>
            <a:r>
              <a:rPr lang="en-US" dirty="0"/>
              <a:t>  second normal form</a:t>
            </a:r>
          </a:p>
          <a:p>
            <a:pPr lvl="1"/>
            <a:r>
              <a:rPr lang="en-US" dirty="0"/>
              <a:t>remove transitive dependency 	</a:t>
            </a:r>
            <a:r>
              <a:rPr lang="en-US" dirty="0">
                <a:sym typeface="Wingdings" panose="05000000000000000000" pitchFamily="2" charset="2"/>
              </a:rPr>
              <a:t></a:t>
            </a:r>
            <a:r>
              <a:rPr lang="en-US" dirty="0"/>
              <a:t>  third normal form</a:t>
            </a:r>
          </a:p>
        </p:txBody>
      </p:sp>
    </p:spTree>
    <p:extLst>
      <p:ext uri="{BB962C8B-B14F-4D97-AF65-F5344CB8AC3E}">
        <p14:creationId xmlns:p14="http://schemas.microsoft.com/office/powerpoint/2010/main" val="1048135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A55A-F7BA-8561-F7F1-29CA96240D14}"/>
              </a:ext>
            </a:extLst>
          </p:cNvPr>
          <p:cNvSpPr>
            <a:spLocks noGrp="1"/>
          </p:cNvSpPr>
          <p:nvPr>
            <p:ph type="title"/>
          </p:nvPr>
        </p:nvSpPr>
        <p:spPr>
          <a:xfrm>
            <a:off x="919119" y="0"/>
            <a:ext cx="10353762" cy="622998"/>
          </a:xfrm>
        </p:spPr>
        <p:txBody>
          <a:bodyPr>
            <a:normAutofit fontScale="90000"/>
          </a:bodyPr>
          <a:lstStyle/>
          <a:p>
            <a:r>
              <a:rPr lang="en-US" dirty="0"/>
              <a:t>example</a:t>
            </a:r>
          </a:p>
        </p:txBody>
      </p:sp>
      <p:pic>
        <p:nvPicPr>
          <p:cNvPr id="5" name="Content Placeholder 4" descr="A screenshot of a computer&#10;&#10;Description automatically generated">
            <a:extLst>
              <a:ext uri="{FF2B5EF4-FFF2-40B4-BE49-F238E27FC236}">
                <a16:creationId xmlns:a16="http://schemas.microsoft.com/office/drawing/2014/main" id="{DF24021E-E8B0-8D6E-9C2F-A9B5AB52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012" y="622998"/>
            <a:ext cx="10952703" cy="6235002"/>
          </a:xfrm>
        </p:spPr>
      </p:pic>
    </p:spTree>
    <p:extLst>
      <p:ext uri="{BB962C8B-B14F-4D97-AF65-F5344CB8AC3E}">
        <p14:creationId xmlns:p14="http://schemas.microsoft.com/office/powerpoint/2010/main" val="4290955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3D30-465C-6E4F-1F94-852DC5C53980}"/>
              </a:ext>
            </a:extLst>
          </p:cNvPr>
          <p:cNvSpPr>
            <a:spLocks noGrp="1"/>
          </p:cNvSpPr>
          <p:nvPr>
            <p:ph type="title"/>
          </p:nvPr>
        </p:nvSpPr>
        <p:spPr>
          <a:xfrm>
            <a:off x="913795" y="0"/>
            <a:ext cx="10353762" cy="472273"/>
          </a:xfrm>
        </p:spPr>
        <p:txBody>
          <a:bodyPr>
            <a:normAutofit fontScale="90000"/>
          </a:bodyPr>
          <a:lstStyle/>
          <a:p>
            <a:r>
              <a:rPr lang="en-US" dirty="0"/>
              <a:t>index</a:t>
            </a:r>
          </a:p>
        </p:txBody>
      </p:sp>
      <p:sp>
        <p:nvSpPr>
          <p:cNvPr id="3" name="Content Placeholder 2">
            <a:extLst>
              <a:ext uri="{FF2B5EF4-FFF2-40B4-BE49-F238E27FC236}">
                <a16:creationId xmlns:a16="http://schemas.microsoft.com/office/drawing/2014/main" id="{2EA14861-4CCF-0A1F-6C26-A3E8E23C8852}"/>
              </a:ext>
            </a:extLst>
          </p:cNvPr>
          <p:cNvSpPr>
            <a:spLocks noGrp="1"/>
          </p:cNvSpPr>
          <p:nvPr>
            <p:ph idx="1"/>
          </p:nvPr>
        </p:nvSpPr>
        <p:spPr>
          <a:xfrm>
            <a:off x="180870" y="472273"/>
            <a:ext cx="11867104" cy="6219929"/>
          </a:xfrm>
        </p:spPr>
        <p:txBody>
          <a:bodyPr>
            <a:normAutofit/>
          </a:bodyPr>
          <a:lstStyle/>
          <a:p>
            <a:r>
              <a:rPr lang="en-US" sz="2400" dirty="0"/>
              <a:t>Index: used to increase the performance of database</a:t>
            </a:r>
          </a:p>
          <a:p>
            <a:r>
              <a:rPr lang="en-US" sz="2200" dirty="0"/>
              <a:t>Index: allow the database engine to find and retrieve specific rows much faster than scanning the entire table</a:t>
            </a:r>
          </a:p>
          <a:p>
            <a:r>
              <a:rPr lang="en-US" dirty="0"/>
              <a:t>Type of index</a:t>
            </a:r>
          </a:p>
          <a:p>
            <a:pPr lvl="1"/>
            <a:r>
              <a:rPr lang="en-US" dirty="0"/>
              <a:t>Clustered index</a:t>
            </a:r>
          </a:p>
          <a:p>
            <a:pPr lvl="1"/>
            <a:r>
              <a:rPr lang="en-US" dirty="0"/>
              <a:t>Non-clustered index</a:t>
            </a:r>
            <a:endParaRPr lang="en-US" sz="2000" dirty="0"/>
          </a:p>
          <a:p>
            <a:pPr lvl="1"/>
            <a:r>
              <a:rPr lang="en-US" dirty="0"/>
              <a:t>We have only one clustered index per table, </a:t>
            </a:r>
            <a:r>
              <a:rPr kumimoji="0" lang="en-US" altLang="en-US" sz="2000" b="0" i="0" u="none" strike="noStrike" cap="none" normalizeH="0" baseline="0" dirty="0">
                <a:ln>
                  <a:noFill/>
                </a:ln>
                <a:solidFill>
                  <a:schemeClr val="tx1"/>
                </a:solidFill>
                <a:effectLst/>
                <a:latin typeface="Arial" panose="020B0604020202020204" pitchFamily="34" charset="0"/>
              </a:rPr>
              <a:t>table can have multiple non-clustered indexes.</a:t>
            </a:r>
            <a:endParaRPr lang="en-US" dirty="0"/>
          </a:p>
          <a:p>
            <a:r>
              <a:rPr lang="en-US" dirty="0"/>
              <a:t>Clustered index</a:t>
            </a:r>
          </a:p>
          <a:p>
            <a:pPr lvl="1"/>
            <a:r>
              <a:rPr lang="en-US" sz="2000" dirty="0"/>
              <a:t>When we create a table without primary key, table data will be stored as </a:t>
            </a:r>
            <a:r>
              <a:rPr lang="en-US" sz="2000" b="1" dirty="0">
                <a:solidFill>
                  <a:srgbClr val="FF0000"/>
                </a:solidFill>
              </a:rPr>
              <a:t>heap</a:t>
            </a:r>
            <a:r>
              <a:rPr lang="en-US" sz="2000" dirty="0"/>
              <a:t> (not sorted) . So, when we run a select query, table scan will be done(bad performance). </a:t>
            </a:r>
          </a:p>
          <a:p>
            <a:pPr lvl="1"/>
            <a:r>
              <a:rPr lang="en-US" sz="2000" b="1" dirty="0">
                <a:solidFill>
                  <a:srgbClr val="FF0000"/>
                </a:solidFill>
              </a:rPr>
              <a:t>Heap</a:t>
            </a:r>
            <a:r>
              <a:rPr lang="en-US" sz="2000" dirty="0"/>
              <a:t>: A heap is a table without a clustered index. The data rows are not stored in any order; they are simply stored as they come in, in no specific sequence.</a:t>
            </a:r>
          </a:p>
          <a:p>
            <a:pPr lvl="1"/>
            <a:r>
              <a:rPr lang="en-US" sz="2000" dirty="0"/>
              <a:t>When we set a primary key constraints to the table, then a </a:t>
            </a:r>
            <a:r>
              <a:rPr lang="en-US" sz="2000" b="1" dirty="0">
                <a:solidFill>
                  <a:srgbClr val="FF0000"/>
                </a:solidFill>
              </a:rPr>
              <a:t>clustered index</a:t>
            </a:r>
            <a:r>
              <a:rPr lang="en-US" sz="2000" dirty="0">
                <a:solidFill>
                  <a:srgbClr val="FF0000"/>
                </a:solidFill>
              </a:rPr>
              <a:t> </a:t>
            </a:r>
            <a:r>
              <a:rPr lang="en-US" sz="2000" dirty="0"/>
              <a:t>will be generated automatically which means data is sorted and stored on hard disk based on PK.</a:t>
            </a:r>
          </a:p>
          <a:p>
            <a:pPr lvl="1"/>
            <a:r>
              <a:rPr lang="en-US" sz="2000" dirty="0"/>
              <a:t>Index is implemented as binary+ tree (binary plus tree), containing 3 levels</a:t>
            </a:r>
          </a:p>
          <a:p>
            <a:endParaRPr lang="en-US" dirty="0"/>
          </a:p>
        </p:txBody>
      </p:sp>
    </p:spTree>
    <p:extLst>
      <p:ext uri="{BB962C8B-B14F-4D97-AF65-F5344CB8AC3E}">
        <p14:creationId xmlns:p14="http://schemas.microsoft.com/office/powerpoint/2010/main" val="94427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CB0-4DFC-1C4E-B300-3DAC17001E47}"/>
              </a:ext>
            </a:extLst>
          </p:cNvPr>
          <p:cNvSpPr>
            <a:spLocks noGrp="1"/>
          </p:cNvSpPr>
          <p:nvPr>
            <p:ph type="title"/>
          </p:nvPr>
        </p:nvSpPr>
        <p:spPr>
          <a:xfrm>
            <a:off x="913795" y="0"/>
            <a:ext cx="10353762" cy="970450"/>
          </a:xfrm>
        </p:spPr>
        <p:txBody>
          <a:bodyPr/>
          <a:lstStyle/>
          <a:p>
            <a:r>
              <a:rPr lang="en-US" dirty="0"/>
              <a:t>Binary plus tree</a:t>
            </a:r>
          </a:p>
        </p:txBody>
      </p:sp>
      <p:sp>
        <p:nvSpPr>
          <p:cNvPr id="3" name="Content Placeholder 2">
            <a:extLst>
              <a:ext uri="{FF2B5EF4-FFF2-40B4-BE49-F238E27FC236}">
                <a16:creationId xmlns:a16="http://schemas.microsoft.com/office/drawing/2014/main" id="{96B3F024-87EB-660B-A2AB-F0057B215ED5}"/>
              </a:ext>
            </a:extLst>
          </p:cNvPr>
          <p:cNvSpPr>
            <a:spLocks noGrp="1"/>
          </p:cNvSpPr>
          <p:nvPr>
            <p:ph idx="1"/>
          </p:nvPr>
        </p:nvSpPr>
        <p:spPr>
          <a:xfrm>
            <a:off x="210457" y="970450"/>
            <a:ext cx="11676743" cy="5592910"/>
          </a:xfrm>
        </p:spPr>
        <p:txBody>
          <a:bodyPr/>
          <a:lstStyle/>
          <a:p>
            <a:r>
              <a:rPr lang="en-US" dirty="0"/>
              <a:t>Binary plus tree of clustered index Consist of </a:t>
            </a:r>
          </a:p>
          <a:p>
            <a:pPr lvl="1"/>
            <a:r>
              <a:rPr lang="en-US" dirty="0"/>
              <a:t>Root Node: contains the median value of the entire dataset, splitting the data into two balanced halves, contains pointers to intermediate nodes.</a:t>
            </a:r>
          </a:p>
          <a:p>
            <a:pPr lvl="1"/>
            <a:r>
              <a:rPr lang="en-US" dirty="0"/>
              <a:t>Internal Nodes: Nodes between the root and leaf nodes that help navigate to the correct leaf node.</a:t>
            </a:r>
          </a:p>
          <a:p>
            <a:pPr lvl="1"/>
            <a:r>
              <a:rPr lang="en-US" b="1" dirty="0"/>
              <a:t>Leaf Nodes</a:t>
            </a:r>
            <a:r>
              <a:rPr lang="en-US" dirty="0"/>
              <a:t>: The actual data pages of the table, containing the complete rows of data, ordered by the index key.</a:t>
            </a:r>
          </a:p>
          <a:p>
            <a:r>
              <a:rPr lang="en-US" dirty="0"/>
              <a:t>Non clustered index</a:t>
            </a:r>
          </a:p>
          <a:p>
            <a:pPr lvl="1"/>
            <a:r>
              <a:rPr lang="en-US" dirty="0"/>
              <a:t>Binary plus tree of non-clustered index like clustered but the last level(leaf node) is a pointer to actual data </a:t>
            </a:r>
          </a:p>
          <a:p>
            <a:pPr lvl="1"/>
            <a:r>
              <a:rPr lang="en-US" dirty="0"/>
              <a:t>It is also stored on disk.</a:t>
            </a:r>
          </a:p>
          <a:p>
            <a:pPr lvl="1"/>
            <a:r>
              <a:rPr lang="en-US" dirty="0"/>
              <a:t>creating non-clustered index </a:t>
            </a:r>
            <a:r>
              <a:rPr lang="en-US" dirty="0">
                <a:sym typeface="Wingdings" panose="05000000000000000000" pitchFamily="2" charset="2"/>
              </a:rPr>
              <a:t></a:t>
            </a:r>
            <a:r>
              <a:rPr lang="en-US" dirty="0"/>
              <a:t> create non-clustered index I2 on student(</a:t>
            </a:r>
            <a:r>
              <a:rPr lang="en-US" dirty="0" err="1"/>
              <a:t>st_fname</a:t>
            </a:r>
            <a:r>
              <a:rPr lang="en-US" dirty="0"/>
              <a:t>)</a:t>
            </a:r>
          </a:p>
          <a:p>
            <a:pPr lvl="1"/>
            <a:r>
              <a:rPr lang="en-US" dirty="0"/>
              <a:t>Recommended to be applied on columns that used continuously for filtering</a:t>
            </a:r>
          </a:p>
          <a:p>
            <a:endParaRPr lang="en-US" dirty="0"/>
          </a:p>
        </p:txBody>
      </p:sp>
    </p:spTree>
    <p:extLst>
      <p:ext uri="{BB962C8B-B14F-4D97-AF65-F5344CB8AC3E}">
        <p14:creationId xmlns:p14="http://schemas.microsoft.com/office/powerpoint/2010/main" val="243223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E272-4A6F-C7B2-F654-C3E61554D586}"/>
              </a:ext>
            </a:extLst>
          </p:cNvPr>
          <p:cNvSpPr>
            <a:spLocks noGrp="1"/>
          </p:cNvSpPr>
          <p:nvPr>
            <p:ph type="title"/>
          </p:nvPr>
        </p:nvSpPr>
        <p:spPr>
          <a:xfrm>
            <a:off x="913795" y="127280"/>
            <a:ext cx="10353762" cy="970450"/>
          </a:xfrm>
        </p:spPr>
        <p:txBody>
          <a:bodyPr/>
          <a:lstStyle/>
          <a:p>
            <a:r>
              <a:rPr lang="en-US" dirty="0"/>
              <a:t>ERD (ENTITIES)</a:t>
            </a:r>
          </a:p>
        </p:txBody>
      </p:sp>
      <p:sp>
        <p:nvSpPr>
          <p:cNvPr id="3" name="Content Placeholder 2">
            <a:extLst>
              <a:ext uri="{FF2B5EF4-FFF2-40B4-BE49-F238E27FC236}">
                <a16:creationId xmlns:a16="http://schemas.microsoft.com/office/drawing/2014/main" id="{F76CD3AB-D617-43D0-E8E6-0B5F5CEF132D}"/>
              </a:ext>
            </a:extLst>
          </p:cNvPr>
          <p:cNvSpPr>
            <a:spLocks noGrp="1"/>
          </p:cNvSpPr>
          <p:nvPr>
            <p:ph idx="1"/>
          </p:nvPr>
        </p:nvSpPr>
        <p:spPr>
          <a:xfrm>
            <a:off x="0" y="1097731"/>
            <a:ext cx="11957538" cy="5252828"/>
          </a:xfrm>
        </p:spPr>
        <p:txBody>
          <a:bodyPr>
            <a:normAutofit/>
          </a:bodyPr>
          <a:lstStyle/>
          <a:p>
            <a:r>
              <a:rPr lang="en-US" sz="2400" dirty="0"/>
              <a:t>Entities</a:t>
            </a:r>
          </a:p>
          <a:p>
            <a:pPr lvl="1"/>
            <a:r>
              <a:rPr lang="en-US" sz="2000" dirty="0"/>
              <a:t>Entities are objects or things in the miniworld</a:t>
            </a:r>
          </a:p>
          <a:p>
            <a:pPr lvl="1"/>
            <a:r>
              <a:rPr lang="en-US" sz="2000" dirty="0"/>
              <a:t> the Entity name format in ERD is capitalized like EMPLOYEE, DEPARTMENT</a:t>
            </a:r>
          </a:p>
          <a:p>
            <a:pPr lvl="1"/>
            <a:r>
              <a:rPr lang="en-US" sz="2000" dirty="0"/>
              <a:t>Divided into </a:t>
            </a:r>
          </a:p>
          <a:p>
            <a:pPr marL="1146175" lvl="2" indent="-231775"/>
            <a:r>
              <a:rPr lang="en-US" sz="2000" b="1" dirty="0">
                <a:solidFill>
                  <a:srgbClr val="FF0000"/>
                </a:solidFill>
              </a:rPr>
              <a:t>strong [regular] entity</a:t>
            </a:r>
            <a:r>
              <a:rPr lang="en-US" sz="2000" dirty="0"/>
              <a:t>: most of entities are strong, its existence not depend on another entity like course, student </a:t>
            </a:r>
          </a:p>
          <a:p>
            <a:pPr lvl="2"/>
            <a:r>
              <a:rPr lang="en-US" sz="2000" b="1" dirty="0">
                <a:solidFill>
                  <a:srgbClr val="FF0000"/>
                </a:solidFill>
              </a:rPr>
              <a:t>weak entity</a:t>
            </a:r>
            <a:r>
              <a:rPr lang="en-US" sz="2000" dirty="0"/>
              <a:t>: </a:t>
            </a:r>
          </a:p>
          <a:p>
            <a:pPr lvl="3"/>
            <a:r>
              <a:rPr lang="en-US" sz="2000" dirty="0"/>
              <a:t>its existence based on parent entity</a:t>
            </a:r>
          </a:p>
          <a:p>
            <a:pPr lvl="3"/>
            <a:r>
              <a:rPr lang="en-US" sz="2000" dirty="0"/>
              <a:t>relies on the existence of a strong entity. If the strong entity is deleted, the weak entity is also deleted</a:t>
            </a:r>
          </a:p>
          <a:p>
            <a:pPr lvl="3"/>
            <a:r>
              <a:rPr lang="en-US" sz="2000" dirty="0"/>
              <a:t>for example, like transaction &amp; account if account is deleted , its transactions will be deleted also</a:t>
            </a:r>
          </a:p>
          <a:p>
            <a:pPr lvl="3"/>
            <a:r>
              <a:rPr lang="en-US" sz="2000" dirty="0"/>
              <a:t>the primary key of a weak entity is a composite key that includes the primary key of the strong entity and the partial key</a:t>
            </a:r>
          </a:p>
          <a:p>
            <a:pPr marL="1427163" lvl="3" indent="-292100"/>
            <a:endParaRPr lang="en-US" sz="2000" dirty="0"/>
          </a:p>
        </p:txBody>
      </p:sp>
    </p:spTree>
    <p:extLst>
      <p:ext uri="{BB962C8B-B14F-4D97-AF65-F5344CB8AC3E}">
        <p14:creationId xmlns:p14="http://schemas.microsoft.com/office/powerpoint/2010/main" val="3365983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695E-D047-433D-AAC9-46D662459811}"/>
              </a:ext>
            </a:extLst>
          </p:cNvPr>
          <p:cNvSpPr>
            <a:spLocks noGrp="1"/>
          </p:cNvSpPr>
          <p:nvPr>
            <p:ph type="title"/>
          </p:nvPr>
        </p:nvSpPr>
        <p:spPr/>
        <p:txBody>
          <a:bodyPr/>
          <a:lstStyle/>
          <a:p>
            <a:r>
              <a:rPr lang="en-US" dirty="0"/>
              <a:t>Notes on index</a:t>
            </a:r>
          </a:p>
        </p:txBody>
      </p:sp>
      <p:sp>
        <p:nvSpPr>
          <p:cNvPr id="3" name="Content Placeholder 2">
            <a:extLst>
              <a:ext uri="{FF2B5EF4-FFF2-40B4-BE49-F238E27FC236}">
                <a16:creationId xmlns:a16="http://schemas.microsoft.com/office/drawing/2014/main" id="{AE5A78FD-EE39-A244-8F8F-9EF27ECA5F7E}"/>
              </a:ext>
            </a:extLst>
          </p:cNvPr>
          <p:cNvSpPr>
            <a:spLocks noGrp="1"/>
          </p:cNvSpPr>
          <p:nvPr>
            <p:ph idx="1"/>
          </p:nvPr>
        </p:nvSpPr>
        <p:spPr>
          <a:xfrm>
            <a:off x="193040" y="1732449"/>
            <a:ext cx="11877039" cy="4515951"/>
          </a:xfrm>
        </p:spPr>
        <p:txBody>
          <a:bodyPr>
            <a:normAutofit/>
          </a:bodyPr>
          <a:lstStyle/>
          <a:p>
            <a:r>
              <a:rPr lang="en-US" sz="2400" dirty="0"/>
              <a:t>If a table doesn’t have a primary key, then the clustered index can be created on any column</a:t>
            </a:r>
          </a:p>
          <a:p>
            <a:r>
              <a:rPr lang="en-US" sz="2400" dirty="0"/>
              <a:t>When we create a Unique constraint on a column, it automatically generate non-clustered index</a:t>
            </a:r>
          </a:p>
          <a:p>
            <a:r>
              <a:rPr lang="en-US" sz="2400" dirty="0"/>
              <a:t>Indexes enhance database performance with searching (select query) but not the best choice with DML queries</a:t>
            </a:r>
          </a:p>
          <a:p>
            <a:r>
              <a:rPr lang="en-US" sz="2400" dirty="0"/>
              <a:t>If a table doesn’t have a primary key, then the clustered index can be created on any column. After that if we set other column as primary key it will have non clustered index. Because there can be only one clustered index per table but there can be several non-clustered indexes in a table. </a:t>
            </a:r>
          </a:p>
        </p:txBody>
      </p:sp>
    </p:spTree>
    <p:extLst>
      <p:ext uri="{BB962C8B-B14F-4D97-AF65-F5344CB8AC3E}">
        <p14:creationId xmlns:p14="http://schemas.microsoft.com/office/powerpoint/2010/main" val="3761117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785-5F4B-6E82-1D9E-314B9BD65D5D}"/>
              </a:ext>
            </a:extLst>
          </p:cNvPr>
          <p:cNvSpPr>
            <a:spLocks noGrp="1"/>
          </p:cNvSpPr>
          <p:nvPr>
            <p:ph type="title"/>
          </p:nvPr>
        </p:nvSpPr>
        <p:spPr/>
        <p:txBody>
          <a:bodyPr>
            <a:normAutofit/>
          </a:bodyPr>
          <a:lstStyle/>
          <a:p>
            <a:r>
              <a:rPr lang="en-US" dirty="0"/>
              <a:t>What's the difference between a primary key and a unique key</a:t>
            </a:r>
          </a:p>
        </p:txBody>
      </p:sp>
      <p:sp>
        <p:nvSpPr>
          <p:cNvPr id="3" name="Content Placeholder 2">
            <a:extLst>
              <a:ext uri="{FF2B5EF4-FFF2-40B4-BE49-F238E27FC236}">
                <a16:creationId xmlns:a16="http://schemas.microsoft.com/office/drawing/2014/main" id="{53A25D89-9257-0379-9047-6C03F5678ADD}"/>
              </a:ext>
            </a:extLst>
          </p:cNvPr>
          <p:cNvSpPr>
            <a:spLocks noGrp="1"/>
          </p:cNvSpPr>
          <p:nvPr>
            <p:ph idx="1"/>
          </p:nvPr>
        </p:nvSpPr>
        <p:spPr/>
        <p:txBody>
          <a:bodyPr/>
          <a:lstStyle/>
          <a:p>
            <a:r>
              <a:rPr lang="en-US" dirty="0"/>
              <a:t> primary key: </a:t>
            </a:r>
          </a:p>
          <a:p>
            <a:pPr lvl="1"/>
            <a:r>
              <a:rPr lang="en-US" dirty="0"/>
              <a:t>There can only be one primary key in a table</a:t>
            </a:r>
          </a:p>
          <a:p>
            <a:pPr lvl="1"/>
            <a:r>
              <a:rPr lang="en-US" dirty="0"/>
              <a:t>can't be null</a:t>
            </a:r>
          </a:p>
          <a:p>
            <a:pPr lvl="1"/>
            <a:r>
              <a:rPr lang="en-US" dirty="0"/>
              <a:t>unique </a:t>
            </a:r>
          </a:p>
          <a:p>
            <a:r>
              <a:rPr lang="en-US" dirty="0"/>
              <a:t>unique key :</a:t>
            </a:r>
          </a:p>
          <a:p>
            <a:pPr lvl="1"/>
            <a:r>
              <a:rPr lang="en-US" dirty="0"/>
              <a:t>can be more than one unique key in one table</a:t>
            </a:r>
          </a:p>
          <a:p>
            <a:pPr lvl="1"/>
            <a:r>
              <a:rPr lang="en-US" dirty="0"/>
              <a:t> can have NULL values</a:t>
            </a:r>
          </a:p>
        </p:txBody>
      </p:sp>
    </p:spTree>
    <p:extLst>
      <p:ext uri="{BB962C8B-B14F-4D97-AF65-F5344CB8AC3E}">
        <p14:creationId xmlns:p14="http://schemas.microsoft.com/office/powerpoint/2010/main" val="1464664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04D0-948B-67DF-DED2-9485F4AB357D}"/>
              </a:ext>
            </a:extLst>
          </p:cNvPr>
          <p:cNvSpPr>
            <a:spLocks noGrp="1"/>
          </p:cNvSpPr>
          <p:nvPr>
            <p:ph type="title"/>
          </p:nvPr>
        </p:nvSpPr>
        <p:spPr>
          <a:xfrm>
            <a:off x="838200" y="1"/>
            <a:ext cx="10515600" cy="680720"/>
          </a:xfrm>
        </p:spPr>
        <p:txBody>
          <a:bodyPr>
            <a:normAutofit/>
          </a:bodyPr>
          <a:lstStyle/>
          <a:p>
            <a:r>
              <a:rPr lang="en-US" sz="4000" b="1" dirty="0">
                <a:solidFill>
                  <a:srgbClr val="FF0000"/>
                </a:solidFill>
              </a:rPr>
              <a:t>database replication</a:t>
            </a:r>
            <a:endParaRPr lang="en-US" sz="4000" dirty="0"/>
          </a:p>
        </p:txBody>
      </p:sp>
      <p:sp>
        <p:nvSpPr>
          <p:cNvPr id="3" name="Content Placeholder 2">
            <a:extLst>
              <a:ext uri="{FF2B5EF4-FFF2-40B4-BE49-F238E27FC236}">
                <a16:creationId xmlns:a16="http://schemas.microsoft.com/office/drawing/2014/main" id="{6775DCFD-5FB9-7BE5-96C3-91AD42390CA4}"/>
              </a:ext>
            </a:extLst>
          </p:cNvPr>
          <p:cNvSpPr>
            <a:spLocks noGrp="1"/>
          </p:cNvSpPr>
          <p:nvPr>
            <p:ph idx="1"/>
          </p:nvPr>
        </p:nvSpPr>
        <p:spPr>
          <a:xfrm>
            <a:off x="477520" y="772794"/>
            <a:ext cx="11389360" cy="6085205"/>
          </a:xfrm>
        </p:spPr>
        <p:txBody>
          <a:bodyPr>
            <a:normAutofit/>
          </a:bodyPr>
          <a:lstStyle/>
          <a:p>
            <a:r>
              <a:rPr lang="en-US" sz="2200" dirty="0">
                <a:solidFill>
                  <a:schemeClr val="tx1"/>
                </a:solidFill>
              </a:rPr>
              <a:t>creating copies of database to distribute</a:t>
            </a:r>
            <a:r>
              <a:rPr lang="ar-EG" sz="2200" dirty="0">
                <a:solidFill>
                  <a:schemeClr val="tx1"/>
                </a:solidFill>
              </a:rPr>
              <a:t> </a:t>
            </a:r>
            <a:r>
              <a:rPr lang="en-US" sz="2200" dirty="0">
                <a:solidFill>
                  <a:schemeClr val="tx1"/>
                </a:solidFill>
              </a:rPr>
              <a:t>loading across multiple servers </a:t>
            </a:r>
            <a:r>
              <a:rPr lang="en-US" sz="2200" dirty="0"/>
              <a:t>These copies are kept in sync with the </a:t>
            </a:r>
            <a:r>
              <a:rPr lang="en-US" sz="2200" b="1" dirty="0">
                <a:solidFill>
                  <a:srgbClr val="FF0000"/>
                </a:solidFill>
              </a:rPr>
              <a:t>primary database</a:t>
            </a:r>
            <a:r>
              <a:rPr lang="en-US" sz="2200" dirty="0"/>
              <a:t>, ensuring that all copies reflect the most current data</a:t>
            </a:r>
          </a:p>
          <a:p>
            <a:r>
              <a:rPr lang="en-US" sz="2200" b="1" dirty="0">
                <a:solidFill>
                  <a:srgbClr val="FF0000"/>
                </a:solidFill>
              </a:rPr>
              <a:t>primary database: </a:t>
            </a:r>
            <a:r>
              <a:rPr lang="en-US" sz="2200" dirty="0"/>
              <a:t>The primary database is the main database where all write operations (inserts, updates, deletes) occur</a:t>
            </a:r>
            <a:r>
              <a:rPr lang="ar-EG" sz="2200" dirty="0"/>
              <a:t> </a:t>
            </a:r>
            <a:r>
              <a:rPr lang="en-US" sz="2200" dirty="0"/>
              <a:t>can introduce latency</a:t>
            </a:r>
          </a:p>
          <a:p>
            <a:r>
              <a:rPr lang="en-US" sz="2200" b="1" dirty="0">
                <a:solidFill>
                  <a:srgbClr val="FF0000"/>
                </a:solidFill>
              </a:rPr>
              <a:t>Replica database</a:t>
            </a:r>
            <a:r>
              <a:rPr lang="en-US" sz="2200" dirty="0"/>
              <a:t>: copies of the primary database. They typically receive and apply changes made to the primary database to stay in sync, used for read operations (select queries), thereby offloading some of the load from the primary database.</a:t>
            </a:r>
          </a:p>
          <a:p>
            <a:r>
              <a:rPr lang="en-US" sz="2200" b="1" dirty="0">
                <a:solidFill>
                  <a:srgbClr val="FF0000"/>
                </a:solidFill>
              </a:rPr>
              <a:t>Replication Lag</a:t>
            </a:r>
            <a:r>
              <a:rPr lang="en-US" sz="2200" dirty="0"/>
              <a:t>: This refers to the time delay between when a change is made on the primary database and when that change is reflected on the replicas. Minimizing replication lag is important for ensuring that replicas provide up-to-date data</a:t>
            </a:r>
            <a:endParaRPr lang="ar-EG" sz="2200" dirty="0"/>
          </a:p>
          <a:p>
            <a:r>
              <a:rPr lang="en-US" sz="2200" b="1" dirty="0">
                <a:solidFill>
                  <a:srgbClr val="FF0000"/>
                </a:solidFill>
              </a:rPr>
              <a:t>Synchronous Replication</a:t>
            </a:r>
            <a:r>
              <a:rPr lang="en-US" sz="2200" dirty="0"/>
              <a:t>: Changes made on the primary database are immediately applied to the replicas before the transaction is considered complete. This ensures data consistency but can introduce latency</a:t>
            </a:r>
          </a:p>
          <a:p>
            <a:r>
              <a:rPr lang="en-US" sz="2200" b="1" dirty="0">
                <a:solidFill>
                  <a:srgbClr val="FF0000"/>
                </a:solidFill>
              </a:rPr>
              <a:t>Asynchronous Replication</a:t>
            </a:r>
            <a:r>
              <a:rPr lang="en-US" sz="2200" dirty="0"/>
              <a:t>: Changes are sent to replicas after the transaction on the primary database is complete. This is faster and reduces latency but may result in temporary inconsistencies between the primary and replica databases.</a:t>
            </a:r>
          </a:p>
        </p:txBody>
      </p:sp>
    </p:spTree>
    <p:extLst>
      <p:ext uri="{BB962C8B-B14F-4D97-AF65-F5344CB8AC3E}">
        <p14:creationId xmlns:p14="http://schemas.microsoft.com/office/powerpoint/2010/main" val="2809528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3E00-B447-FF07-086F-5A7FEB3AEAC6}"/>
              </a:ext>
            </a:extLst>
          </p:cNvPr>
          <p:cNvSpPr>
            <a:spLocks noGrp="1"/>
          </p:cNvSpPr>
          <p:nvPr>
            <p:ph type="title"/>
          </p:nvPr>
        </p:nvSpPr>
        <p:spPr>
          <a:xfrm>
            <a:off x="838200" y="0"/>
            <a:ext cx="10515600" cy="519130"/>
          </a:xfrm>
        </p:spPr>
        <p:txBody>
          <a:bodyPr>
            <a:normAutofit fontScale="90000"/>
          </a:bodyPr>
          <a:lstStyle/>
          <a:p>
            <a:r>
              <a:rPr lang="en-US" dirty="0"/>
              <a:t>OFFSET, </a:t>
            </a:r>
            <a:r>
              <a:rPr lang="en-US" sz="2800" dirty="0">
                <a:solidFill>
                  <a:srgbClr val="0000FF"/>
                </a:solidFill>
                <a:latin typeface="Consolas" panose="020B0609020204030204" pitchFamily="49" charset="0"/>
              </a:rPr>
              <a:t>FETCH</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NEXT</a:t>
            </a:r>
            <a:r>
              <a:rPr lang="en-US" sz="2800" dirty="0">
                <a:solidFill>
                  <a:srgbClr val="000000"/>
                </a:solidFill>
                <a:latin typeface="Consolas" panose="020B0609020204030204" pitchFamily="49" charset="0"/>
              </a:rPr>
              <a:t> number_of_rows </a:t>
            </a:r>
            <a:r>
              <a:rPr lang="en-US" sz="2800" dirty="0">
                <a:solidFill>
                  <a:srgbClr val="0000FF"/>
                </a:solidFill>
                <a:latin typeface="Consolas" panose="020B0609020204030204" pitchFamily="49" charset="0"/>
              </a:rPr>
              <a:t>ROWS</a:t>
            </a:r>
            <a:r>
              <a:rPr lang="en-US" sz="2800" dirty="0">
                <a:solidFill>
                  <a:srgbClr val="000000"/>
                </a:solidFill>
                <a:latin typeface="Consolas" panose="020B0609020204030204" pitchFamily="49" charset="0"/>
              </a:rPr>
              <a:t> only</a:t>
            </a:r>
            <a:endParaRPr lang="en-US" dirty="0"/>
          </a:p>
        </p:txBody>
      </p:sp>
      <p:sp>
        <p:nvSpPr>
          <p:cNvPr id="3" name="Content Placeholder 2">
            <a:extLst>
              <a:ext uri="{FF2B5EF4-FFF2-40B4-BE49-F238E27FC236}">
                <a16:creationId xmlns:a16="http://schemas.microsoft.com/office/drawing/2014/main" id="{7C93FDAD-0122-586B-D10D-5677720B1948}"/>
              </a:ext>
            </a:extLst>
          </p:cNvPr>
          <p:cNvSpPr>
            <a:spLocks noGrp="1"/>
          </p:cNvSpPr>
          <p:nvPr>
            <p:ph idx="1"/>
          </p:nvPr>
        </p:nvSpPr>
        <p:spPr>
          <a:xfrm>
            <a:off x="472273" y="622998"/>
            <a:ext cx="11475217" cy="5868237"/>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2 </a:t>
            </a:r>
            <a:r>
              <a:rPr lang="en-US" sz="1800" dirty="0">
                <a:solidFill>
                  <a:srgbClr val="0000FF"/>
                </a:solidFill>
                <a:latin typeface="Consolas" panose="020B0609020204030204" pitchFamily="49" charset="0"/>
              </a:rPr>
              <a:t>ROWS</a:t>
            </a: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SSN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OFFSET 1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FETCH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NEXT</a:t>
            </a:r>
            <a:r>
              <a:rPr lang="en-US" sz="1800" dirty="0">
                <a:solidFill>
                  <a:srgbClr val="000000"/>
                </a:solidFill>
                <a:latin typeface="Consolas" panose="020B0609020204030204" pitchFamily="49" charset="0"/>
              </a:rPr>
              <a:t> 2 </a:t>
            </a:r>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only</a:t>
            </a:r>
          </a:p>
        </p:txBody>
      </p:sp>
      <p:pic>
        <p:nvPicPr>
          <p:cNvPr id="5" name="Picture 4">
            <a:extLst>
              <a:ext uri="{FF2B5EF4-FFF2-40B4-BE49-F238E27FC236}">
                <a16:creationId xmlns:a16="http://schemas.microsoft.com/office/drawing/2014/main" id="{FBA9B625-3597-9C9D-264D-3EEC31F822AE}"/>
              </a:ext>
            </a:extLst>
          </p:cNvPr>
          <p:cNvPicPr>
            <a:picLocks noChangeAspect="1"/>
          </p:cNvPicPr>
          <p:nvPr/>
        </p:nvPicPr>
        <p:blipFill>
          <a:blip r:embed="rId2"/>
          <a:stretch>
            <a:fillRect/>
          </a:stretch>
        </p:blipFill>
        <p:spPr>
          <a:xfrm>
            <a:off x="9264580" y="272142"/>
            <a:ext cx="2089220" cy="1880298"/>
          </a:xfrm>
          <a:prstGeom prst="rect">
            <a:avLst/>
          </a:prstGeom>
        </p:spPr>
      </p:pic>
      <p:pic>
        <p:nvPicPr>
          <p:cNvPr id="7" name="Picture 6">
            <a:extLst>
              <a:ext uri="{FF2B5EF4-FFF2-40B4-BE49-F238E27FC236}">
                <a16:creationId xmlns:a16="http://schemas.microsoft.com/office/drawing/2014/main" id="{8C11D5DB-A31F-39C2-EA62-4298103C4717}"/>
              </a:ext>
            </a:extLst>
          </p:cNvPr>
          <p:cNvPicPr>
            <a:picLocks noChangeAspect="1"/>
          </p:cNvPicPr>
          <p:nvPr/>
        </p:nvPicPr>
        <p:blipFill>
          <a:blip r:embed="rId3"/>
          <a:stretch>
            <a:fillRect/>
          </a:stretch>
        </p:blipFill>
        <p:spPr>
          <a:xfrm>
            <a:off x="9059112" y="2386901"/>
            <a:ext cx="2152650" cy="1676400"/>
          </a:xfrm>
          <a:prstGeom prst="rect">
            <a:avLst/>
          </a:prstGeom>
        </p:spPr>
      </p:pic>
      <p:pic>
        <p:nvPicPr>
          <p:cNvPr id="9" name="Picture 8">
            <a:extLst>
              <a:ext uri="{FF2B5EF4-FFF2-40B4-BE49-F238E27FC236}">
                <a16:creationId xmlns:a16="http://schemas.microsoft.com/office/drawing/2014/main" id="{59E2F75A-09F8-ABEF-970F-8B4296F449E2}"/>
              </a:ext>
            </a:extLst>
          </p:cNvPr>
          <p:cNvPicPr>
            <a:picLocks noChangeAspect="1"/>
          </p:cNvPicPr>
          <p:nvPr/>
        </p:nvPicPr>
        <p:blipFill>
          <a:blip r:embed="rId4"/>
          <a:stretch>
            <a:fillRect/>
          </a:stretch>
        </p:blipFill>
        <p:spPr>
          <a:xfrm>
            <a:off x="9264580" y="4820068"/>
            <a:ext cx="2085975" cy="914400"/>
          </a:xfrm>
          <a:prstGeom prst="rect">
            <a:avLst/>
          </a:prstGeom>
        </p:spPr>
      </p:pic>
    </p:spTree>
    <p:extLst>
      <p:ext uri="{BB962C8B-B14F-4D97-AF65-F5344CB8AC3E}">
        <p14:creationId xmlns:p14="http://schemas.microsoft.com/office/powerpoint/2010/main" val="606652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F50A3-632D-56C7-B512-F00BF3EBED79}"/>
              </a:ext>
            </a:extLst>
          </p:cNvPr>
          <p:cNvSpPr>
            <a:spLocks noGrp="1"/>
          </p:cNvSpPr>
          <p:nvPr>
            <p:ph idx="1"/>
          </p:nvPr>
        </p:nvSpPr>
        <p:spPr>
          <a:xfrm>
            <a:off x="609600" y="2147173"/>
            <a:ext cx="10972800" cy="1711394"/>
          </a:xfrm>
        </p:spPr>
        <p:txBody>
          <a:bodyPr>
            <a:normAutofit/>
          </a:bodyPr>
          <a:lstStyle/>
          <a:p>
            <a:pPr marL="0" indent="0" algn="ctr">
              <a:buNone/>
            </a:pPr>
            <a:r>
              <a:rPr lang="en-US" sz="9600" b="1" dirty="0">
                <a:solidFill>
                  <a:srgbClr val="FF0000"/>
                </a:solidFill>
              </a:rPr>
              <a:t>Ranking Functions</a:t>
            </a:r>
          </a:p>
        </p:txBody>
      </p:sp>
    </p:spTree>
    <p:extLst>
      <p:ext uri="{BB962C8B-B14F-4D97-AF65-F5344CB8AC3E}">
        <p14:creationId xmlns:p14="http://schemas.microsoft.com/office/powerpoint/2010/main" val="38060328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3221-C844-ABE2-238C-48E2A5F50335}"/>
              </a:ext>
            </a:extLst>
          </p:cNvPr>
          <p:cNvSpPr>
            <a:spLocks noGrp="1"/>
          </p:cNvSpPr>
          <p:nvPr>
            <p:ph type="title"/>
          </p:nvPr>
        </p:nvSpPr>
        <p:spPr>
          <a:xfrm>
            <a:off x="822355" y="0"/>
            <a:ext cx="10353762" cy="69088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FEB40F0-0A6F-0101-F6D3-6D9EBA0CF851}"/>
              </a:ext>
            </a:extLst>
          </p:cNvPr>
          <p:cNvSpPr>
            <a:spLocks noGrp="1"/>
          </p:cNvSpPr>
          <p:nvPr>
            <p:ph idx="1"/>
          </p:nvPr>
        </p:nvSpPr>
        <p:spPr>
          <a:xfrm>
            <a:off x="233680" y="690880"/>
            <a:ext cx="12096432" cy="5628639"/>
          </a:xfrm>
        </p:spPr>
        <p:txBody>
          <a:bodyPr/>
          <a:lstStyle/>
          <a:p>
            <a:r>
              <a:rPr lang="en-US" sz="1800" dirty="0">
                <a:solidFill>
                  <a:srgbClr val="FF00FF"/>
                </a:solidFill>
                <a:latin typeface="Consolas" panose="020B0609020204030204" pitchFamily="49" charset="0"/>
              </a:rPr>
              <a:t>The reasons we need ranking function: </a:t>
            </a:r>
          </a:p>
          <a:p>
            <a:pPr lvl="1"/>
            <a:r>
              <a:rPr lang="en-US" sz="1600" b="1" dirty="0">
                <a:solidFill>
                  <a:srgbClr val="FF00FF"/>
                </a:solidFill>
                <a:latin typeface="Consolas" panose="020B0609020204030204" pitchFamily="49" charset="0"/>
              </a:rPr>
              <a:t>Grouping method only get the calculation</a:t>
            </a:r>
          </a:p>
          <a:p>
            <a:pPr lvl="1"/>
            <a:r>
              <a:rPr lang="en-US" sz="1600" b="1" dirty="0">
                <a:solidFill>
                  <a:srgbClr val="FF00FF"/>
                </a:solidFill>
                <a:latin typeface="Consolas" panose="020B0609020204030204" pitchFamily="49" charset="0"/>
              </a:rPr>
              <a:t>We can’t get for each department the data of employee who has the second highest salary,</a:t>
            </a:r>
            <a:endParaRPr lang="en-US" sz="1400" b="1"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pPr marL="0" indent="0">
              <a:buNone/>
            </a:pPr>
            <a:endParaRPr lang="en-US" sz="1800" dirty="0">
              <a:solidFill>
                <a:srgbClr val="FF00FF"/>
              </a:solidFill>
              <a:latin typeface="Consolas" panose="020B0609020204030204" pitchFamily="49" charset="0"/>
            </a:endParaRPr>
          </a:p>
          <a:p>
            <a:r>
              <a:rPr lang="en-US" sz="1800" dirty="0">
                <a:solidFill>
                  <a:srgbClr val="FF00FF"/>
                </a:solidFill>
                <a:latin typeface="Consolas" panose="020B0609020204030204" pitchFamily="49" charset="0"/>
              </a:rPr>
              <a:t>ROW_NUMBER() </a:t>
            </a:r>
            <a:r>
              <a:rPr lang="en-US" sz="1800" dirty="0"/>
              <a:t>Assigns a unique number to each row in the result set, without any gaps. The numbering starts from 1 and increments by 1 for each subsequent row</a:t>
            </a:r>
            <a:endParaRPr lang="en-US" sz="1800" dirty="0">
              <a:solidFill>
                <a:srgbClr val="FF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ROW_NUMBER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t>over (order by salary desc) [RN]  from Student11</a:t>
            </a:r>
          </a:p>
        </p:txBody>
      </p:sp>
      <p:pic>
        <p:nvPicPr>
          <p:cNvPr id="5" name="Picture 4">
            <a:extLst>
              <a:ext uri="{FF2B5EF4-FFF2-40B4-BE49-F238E27FC236}">
                <a16:creationId xmlns:a16="http://schemas.microsoft.com/office/drawing/2014/main" id="{424F2114-BD5A-F2F4-25DB-AC6AFA8EEDAD}"/>
              </a:ext>
            </a:extLst>
          </p:cNvPr>
          <p:cNvPicPr>
            <a:picLocks noChangeAspect="1"/>
          </p:cNvPicPr>
          <p:nvPr/>
        </p:nvPicPr>
        <p:blipFill>
          <a:blip r:embed="rId2"/>
          <a:stretch>
            <a:fillRect/>
          </a:stretch>
        </p:blipFill>
        <p:spPr>
          <a:xfrm>
            <a:off x="7315249" y="2657474"/>
            <a:ext cx="4010025" cy="1695450"/>
          </a:xfrm>
          <a:prstGeom prst="rect">
            <a:avLst/>
          </a:prstGeom>
        </p:spPr>
      </p:pic>
      <p:pic>
        <p:nvPicPr>
          <p:cNvPr id="7" name="Picture 6">
            <a:extLst>
              <a:ext uri="{FF2B5EF4-FFF2-40B4-BE49-F238E27FC236}">
                <a16:creationId xmlns:a16="http://schemas.microsoft.com/office/drawing/2014/main" id="{0F25ED2C-EFA8-87CE-7BFA-9D5AD5B598ED}"/>
              </a:ext>
            </a:extLst>
          </p:cNvPr>
          <p:cNvPicPr>
            <a:picLocks noChangeAspect="1"/>
          </p:cNvPicPr>
          <p:nvPr/>
        </p:nvPicPr>
        <p:blipFill>
          <a:blip r:embed="rId3"/>
          <a:stretch>
            <a:fillRect/>
          </a:stretch>
        </p:blipFill>
        <p:spPr>
          <a:xfrm>
            <a:off x="7950810" y="4662169"/>
            <a:ext cx="4100513" cy="1657350"/>
          </a:xfrm>
          <a:prstGeom prst="rect">
            <a:avLst/>
          </a:prstGeom>
        </p:spPr>
      </p:pic>
    </p:spTree>
    <p:extLst>
      <p:ext uri="{BB962C8B-B14F-4D97-AF65-F5344CB8AC3E}">
        <p14:creationId xmlns:p14="http://schemas.microsoft.com/office/powerpoint/2010/main" val="438197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CDFD-6ECC-2574-002F-F4A405AD7582}"/>
              </a:ext>
            </a:extLst>
          </p:cNvPr>
          <p:cNvSpPr>
            <a:spLocks noGrp="1"/>
          </p:cNvSpPr>
          <p:nvPr>
            <p:ph type="title"/>
          </p:nvPr>
        </p:nvSpPr>
        <p:spPr>
          <a:xfrm>
            <a:off x="913795" y="0"/>
            <a:ext cx="10353762" cy="5283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BC8E1D82-64C2-CC3A-6FE8-C71B526E0F68}"/>
              </a:ext>
            </a:extLst>
          </p:cNvPr>
          <p:cNvSpPr>
            <a:spLocks noGrp="1"/>
          </p:cNvSpPr>
          <p:nvPr>
            <p:ph idx="1"/>
          </p:nvPr>
        </p:nvSpPr>
        <p:spPr>
          <a:xfrm>
            <a:off x="111760" y="528320"/>
            <a:ext cx="11816080" cy="6045199"/>
          </a:xfrm>
        </p:spPr>
        <p:txBody>
          <a:bodyPr/>
          <a:lstStyle/>
          <a:p>
            <a:r>
              <a:rPr lang="en-US" b="1" dirty="0">
                <a:solidFill>
                  <a:srgbClr val="FF0000"/>
                </a:solidFill>
              </a:rPr>
              <a:t>DENSE_RANK()</a:t>
            </a:r>
          </a:p>
          <a:p>
            <a:r>
              <a:rPr lang="en-US" dirty="0"/>
              <a:t>Assigns a unique rank to each row, with equal values receiving the same rank like Rank() but there are no gaps in the rank values, even if there are ties. The next rank is not skipped</a:t>
            </a:r>
          </a:p>
          <a:p>
            <a:pPr marL="36900" indent="0">
              <a:buNone/>
            </a:pPr>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endParaRPr lang="en-US" sz="1800" dirty="0">
              <a:solidFill>
                <a:srgbClr val="0000FF"/>
              </a:solidFill>
              <a:latin typeface="Consolas" panose="020B0609020204030204" pitchFamily="49" charset="0"/>
            </a:endParaRPr>
          </a:p>
          <a:p>
            <a:pPr marL="0" indent="0">
              <a:buNone/>
            </a:pPr>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[DR] from Student11</a:t>
            </a:r>
          </a:p>
          <a:p>
            <a:endParaRPr lang="en-US" dirty="0"/>
          </a:p>
        </p:txBody>
      </p:sp>
      <p:pic>
        <p:nvPicPr>
          <p:cNvPr id="4" name="Picture 3">
            <a:extLst>
              <a:ext uri="{FF2B5EF4-FFF2-40B4-BE49-F238E27FC236}">
                <a16:creationId xmlns:a16="http://schemas.microsoft.com/office/drawing/2014/main" id="{006E86EF-5117-0AA5-9E60-2FFEDB622E15}"/>
              </a:ext>
            </a:extLst>
          </p:cNvPr>
          <p:cNvPicPr>
            <a:picLocks noChangeAspect="1"/>
          </p:cNvPicPr>
          <p:nvPr/>
        </p:nvPicPr>
        <p:blipFill>
          <a:blip r:embed="rId2"/>
          <a:stretch>
            <a:fillRect/>
          </a:stretch>
        </p:blipFill>
        <p:spPr>
          <a:xfrm>
            <a:off x="7832090" y="1832316"/>
            <a:ext cx="4248150" cy="1981200"/>
          </a:xfrm>
          <a:prstGeom prst="rect">
            <a:avLst/>
          </a:prstGeom>
        </p:spPr>
      </p:pic>
      <p:pic>
        <p:nvPicPr>
          <p:cNvPr id="6" name="Picture 5">
            <a:extLst>
              <a:ext uri="{FF2B5EF4-FFF2-40B4-BE49-F238E27FC236}">
                <a16:creationId xmlns:a16="http://schemas.microsoft.com/office/drawing/2014/main" id="{48DA8B80-2A44-3037-763B-A500A4BF9152}"/>
              </a:ext>
            </a:extLst>
          </p:cNvPr>
          <p:cNvPicPr>
            <a:picLocks noChangeAspect="1"/>
          </p:cNvPicPr>
          <p:nvPr/>
        </p:nvPicPr>
        <p:blipFill>
          <a:blip r:embed="rId3"/>
          <a:stretch>
            <a:fillRect/>
          </a:stretch>
        </p:blipFill>
        <p:spPr>
          <a:xfrm>
            <a:off x="7641590" y="4341836"/>
            <a:ext cx="4438650" cy="1885950"/>
          </a:xfrm>
          <a:prstGeom prst="rect">
            <a:avLst/>
          </a:prstGeom>
        </p:spPr>
      </p:pic>
    </p:spTree>
    <p:extLst>
      <p:ext uri="{BB962C8B-B14F-4D97-AF65-F5344CB8AC3E}">
        <p14:creationId xmlns:p14="http://schemas.microsoft.com/office/powerpoint/2010/main" val="346892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5B7B-0B97-166B-D541-86E546A359AA}"/>
              </a:ext>
            </a:extLst>
          </p:cNvPr>
          <p:cNvSpPr>
            <a:spLocks noGrp="1"/>
          </p:cNvSpPr>
          <p:nvPr>
            <p:ph type="title"/>
          </p:nvPr>
        </p:nvSpPr>
        <p:spPr>
          <a:xfrm>
            <a:off x="838200" y="0"/>
            <a:ext cx="10515600" cy="599517"/>
          </a:xfrm>
        </p:spPr>
        <p:txBody>
          <a:bodyPr>
            <a:normAutofit fontScale="90000"/>
          </a:bodyPr>
          <a:lstStyle/>
          <a:p>
            <a:r>
              <a:rPr lang="en-US" b="1" dirty="0">
                <a:solidFill>
                  <a:srgbClr val="FF0000"/>
                </a:solidFill>
              </a:rPr>
              <a:t>DENSE_RANK() [</a:t>
            </a:r>
            <a:r>
              <a:rPr lang="en-US" b="1" dirty="0"/>
              <a:t>cont.</a:t>
            </a:r>
            <a:r>
              <a:rPr lang="en-US" b="1" dirty="0">
                <a:solidFill>
                  <a:srgbClr val="FF0000"/>
                </a:solidFill>
              </a:rPr>
              <a:t>]</a:t>
            </a:r>
          </a:p>
        </p:txBody>
      </p:sp>
      <p:sp>
        <p:nvSpPr>
          <p:cNvPr id="3" name="Content Placeholder 2">
            <a:extLst>
              <a:ext uri="{FF2B5EF4-FFF2-40B4-BE49-F238E27FC236}">
                <a16:creationId xmlns:a16="http://schemas.microsoft.com/office/drawing/2014/main" id="{EEAB2177-DEB5-8A1A-96C0-2CFF87C767D4}"/>
              </a:ext>
            </a:extLst>
          </p:cNvPr>
          <p:cNvSpPr>
            <a:spLocks noGrp="1"/>
          </p:cNvSpPr>
          <p:nvPr>
            <p:ph idx="1"/>
          </p:nvPr>
        </p:nvSpPr>
        <p:spPr>
          <a:xfrm>
            <a:off x="281354" y="609565"/>
            <a:ext cx="11726426" cy="5577446"/>
          </a:xfrm>
        </p:spPr>
        <p:txBody>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DR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p>
          <a:p>
            <a:r>
              <a:rPr lang="en-US" sz="1800" dirty="0">
                <a:solidFill>
                  <a:srgbClr val="000000"/>
                </a:solidFill>
                <a:latin typeface="Consolas" panose="020B0609020204030204" pitchFamily="49" charset="0"/>
              </a:rPr>
              <a:t>This is an error due to the execution order </a:t>
            </a:r>
            <a:r>
              <a:rPr lang="en-US" sz="1800" dirty="0">
                <a:solidFill>
                  <a:srgbClr val="000000"/>
                </a:solidFill>
                <a:latin typeface="Consolas" panose="020B0609020204030204" pitchFamily="49" charset="0"/>
                <a:sym typeface="Wingdings" panose="05000000000000000000" pitchFamily="2" charset="2"/>
              </a:rPr>
              <a:t> from employee then where DR there is no column DR in employee</a:t>
            </a:r>
          </a:p>
          <a:p>
            <a:endParaRPr lang="en-US" sz="1800" dirty="0">
              <a:solidFill>
                <a:srgbClr val="000000"/>
              </a:solidFill>
              <a:latin typeface="Consolas" panose="020B0609020204030204" pitchFamily="49" charset="0"/>
              <a:sym typeface="Wingdings" panose="05000000000000000000" pitchFamily="2" charset="2"/>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buNone/>
            </a:pPr>
            <a:r>
              <a:rPr lang="en-US" sz="1800" dirty="0">
                <a:solidFill>
                  <a:srgbClr val="0000FF"/>
                </a:solidFill>
                <a:latin typeface="Consolas" panose="020B0609020204030204" pitchFamily="49" charset="0"/>
              </a:rPr>
              <a:t>	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	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 </a:t>
            </a:r>
          </a:p>
          <a:p>
            <a:pPr lvl="1"/>
            <a:r>
              <a:rPr lang="en-US" sz="1800" dirty="0"/>
              <a:t>This SQL query is designed to find employees who have the second-highest salary, including any ties</a:t>
            </a:r>
            <a:endParaRPr lang="en-US" sz="4000" dirty="0"/>
          </a:p>
          <a:p>
            <a:endParaRPr lang="en-US" sz="1800" dirty="0">
              <a:solidFill>
                <a:srgbClr val="0000FF"/>
              </a:solidFill>
              <a:latin typeface="Consolas" panose="020B0609020204030204" pitchFamily="49" charset="0"/>
            </a:endParaRP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Salary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salary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DR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Employee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tbl</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p>
          <a:p>
            <a:endParaRPr lang="en-US" sz="3600" dirty="0"/>
          </a:p>
        </p:txBody>
      </p:sp>
      <p:pic>
        <p:nvPicPr>
          <p:cNvPr id="7" name="Picture 6">
            <a:extLst>
              <a:ext uri="{FF2B5EF4-FFF2-40B4-BE49-F238E27FC236}">
                <a16:creationId xmlns:a16="http://schemas.microsoft.com/office/drawing/2014/main" id="{051EE6AD-DE4F-1710-859D-F4EDA1B28A4C}"/>
              </a:ext>
            </a:extLst>
          </p:cNvPr>
          <p:cNvPicPr>
            <a:picLocks noChangeAspect="1"/>
          </p:cNvPicPr>
          <p:nvPr/>
        </p:nvPicPr>
        <p:blipFill>
          <a:blip r:embed="rId2"/>
          <a:stretch>
            <a:fillRect/>
          </a:stretch>
        </p:blipFill>
        <p:spPr>
          <a:xfrm>
            <a:off x="6973974" y="4437759"/>
            <a:ext cx="2310702" cy="1526714"/>
          </a:xfrm>
          <a:prstGeom prst="rect">
            <a:avLst/>
          </a:prstGeom>
        </p:spPr>
      </p:pic>
    </p:spTree>
    <p:extLst>
      <p:ext uri="{BB962C8B-B14F-4D97-AF65-F5344CB8AC3E}">
        <p14:creationId xmlns:p14="http://schemas.microsoft.com/office/powerpoint/2010/main" val="425260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83D2-D1CA-9D53-9EB3-BDCD011F0D20}"/>
              </a:ext>
            </a:extLst>
          </p:cNvPr>
          <p:cNvSpPr>
            <a:spLocks noGrp="1"/>
          </p:cNvSpPr>
          <p:nvPr>
            <p:ph type="title"/>
          </p:nvPr>
        </p:nvSpPr>
        <p:spPr>
          <a:xfrm>
            <a:off x="913795" y="0"/>
            <a:ext cx="10353762" cy="57912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C5AD742E-862A-835E-EC01-BE9DFA504B63}"/>
              </a:ext>
            </a:extLst>
          </p:cNvPr>
          <p:cNvSpPr>
            <a:spLocks noGrp="1"/>
          </p:cNvSpPr>
          <p:nvPr>
            <p:ph idx="1"/>
          </p:nvPr>
        </p:nvSpPr>
        <p:spPr>
          <a:xfrm>
            <a:off x="447040" y="660400"/>
            <a:ext cx="11562080" cy="5913119"/>
          </a:xfrm>
        </p:spPr>
        <p:txBody>
          <a:bodyPr/>
          <a:lstStyle/>
          <a:p>
            <a:r>
              <a:rPr lang="en-US" sz="2400" dirty="0">
                <a:solidFill>
                  <a:srgbClr val="FF00FF"/>
                </a:solidFill>
                <a:latin typeface="Consolas" panose="020B0609020204030204" pitchFamily="49" charset="0"/>
              </a:rPr>
              <a:t>Rank</a:t>
            </a:r>
            <a:r>
              <a:rPr lang="en-US" sz="2400" dirty="0">
                <a:solidFill>
                  <a:srgbClr val="808080"/>
                </a:solidFill>
                <a:latin typeface="Consolas" panose="020B0609020204030204" pitchFamily="49" charset="0"/>
              </a:rPr>
              <a:t>(): </a:t>
            </a:r>
            <a:r>
              <a:rPr lang="en-US" dirty="0"/>
              <a:t>Assigns a unique rank to each row, with equal values receiving the same rank. The next rank is skipped if there are ties</a:t>
            </a:r>
          </a:p>
          <a:p>
            <a:endParaRPr lang="en-US" dirty="0"/>
          </a:p>
          <a:p>
            <a:endParaRPr lang="en-US" dirty="0"/>
          </a:p>
          <a:p>
            <a:endParaRPr lang="en-US" dirty="0"/>
          </a:p>
          <a:p>
            <a:pPr marL="36900" indent="0">
              <a:buNone/>
            </a:pPr>
            <a:endParaRPr lang="en-US" dirty="0"/>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dirty="0"/>
              <a:t>over (order by salary desc) [RN] from Student11</a:t>
            </a:r>
          </a:p>
        </p:txBody>
      </p:sp>
      <p:pic>
        <p:nvPicPr>
          <p:cNvPr id="5" name="Picture 4">
            <a:extLst>
              <a:ext uri="{FF2B5EF4-FFF2-40B4-BE49-F238E27FC236}">
                <a16:creationId xmlns:a16="http://schemas.microsoft.com/office/drawing/2014/main" id="{B0CE1EB4-A523-BD3E-3482-D7B5976C9540}"/>
              </a:ext>
            </a:extLst>
          </p:cNvPr>
          <p:cNvPicPr>
            <a:picLocks noChangeAspect="1"/>
          </p:cNvPicPr>
          <p:nvPr/>
        </p:nvPicPr>
        <p:blipFill>
          <a:blip r:embed="rId2"/>
          <a:stretch>
            <a:fillRect/>
          </a:stretch>
        </p:blipFill>
        <p:spPr>
          <a:xfrm>
            <a:off x="7496810" y="1447800"/>
            <a:ext cx="4248150" cy="1981200"/>
          </a:xfrm>
          <a:prstGeom prst="rect">
            <a:avLst/>
          </a:prstGeom>
        </p:spPr>
      </p:pic>
      <p:pic>
        <p:nvPicPr>
          <p:cNvPr id="7" name="Picture 6">
            <a:extLst>
              <a:ext uri="{FF2B5EF4-FFF2-40B4-BE49-F238E27FC236}">
                <a16:creationId xmlns:a16="http://schemas.microsoft.com/office/drawing/2014/main" id="{38093FA4-B105-1769-C2B8-42D59670D69F}"/>
              </a:ext>
            </a:extLst>
          </p:cNvPr>
          <p:cNvPicPr>
            <a:picLocks noChangeAspect="1"/>
          </p:cNvPicPr>
          <p:nvPr/>
        </p:nvPicPr>
        <p:blipFill>
          <a:blip r:embed="rId3"/>
          <a:stretch>
            <a:fillRect/>
          </a:stretch>
        </p:blipFill>
        <p:spPr>
          <a:xfrm>
            <a:off x="6422707" y="4255452"/>
            <a:ext cx="4467225" cy="2085975"/>
          </a:xfrm>
          <a:prstGeom prst="rect">
            <a:avLst/>
          </a:prstGeom>
        </p:spPr>
      </p:pic>
    </p:spTree>
    <p:extLst>
      <p:ext uri="{BB962C8B-B14F-4D97-AF65-F5344CB8AC3E}">
        <p14:creationId xmlns:p14="http://schemas.microsoft.com/office/powerpoint/2010/main" val="2572569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599-B06C-F215-5437-B84A4A1D879E}"/>
              </a:ext>
            </a:extLst>
          </p:cNvPr>
          <p:cNvSpPr>
            <a:spLocks noGrp="1"/>
          </p:cNvSpPr>
          <p:nvPr>
            <p:ph type="title"/>
          </p:nvPr>
        </p:nvSpPr>
        <p:spPr>
          <a:xfrm>
            <a:off x="913795" y="96350"/>
            <a:ext cx="10353762" cy="574210"/>
          </a:xfrm>
        </p:spPr>
        <p:txBody>
          <a:bodyPr>
            <a:normAutofit fontScale="90000"/>
          </a:bodyPr>
          <a:lstStyle/>
          <a:p>
            <a:r>
              <a:rPr lang="en-US" dirty="0"/>
              <a:t>Ranking function</a:t>
            </a:r>
          </a:p>
        </p:txBody>
      </p:sp>
      <p:sp>
        <p:nvSpPr>
          <p:cNvPr id="3" name="Content Placeholder 2">
            <a:extLst>
              <a:ext uri="{FF2B5EF4-FFF2-40B4-BE49-F238E27FC236}">
                <a16:creationId xmlns:a16="http://schemas.microsoft.com/office/drawing/2014/main" id="{9AF18BB4-9D51-CB38-E1E2-A7070F368083}"/>
              </a:ext>
            </a:extLst>
          </p:cNvPr>
          <p:cNvSpPr>
            <a:spLocks noGrp="1"/>
          </p:cNvSpPr>
          <p:nvPr>
            <p:ph idx="1"/>
          </p:nvPr>
        </p:nvSpPr>
        <p:spPr>
          <a:xfrm>
            <a:off x="0" y="670560"/>
            <a:ext cx="12192000" cy="6091090"/>
          </a:xfrm>
        </p:spPr>
        <p:txBody>
          <a:bodyPr/>
          <a:lstStyle/>
          <a:p>
            <a:r>
              <a:rPr lang="en-US" b="1" dirty="0">
                <a:solidFill>
                  <a:srgbClr val="FF0000"/>
                </a:solidFill>
              </a:rPr>
              <a:t>Ntiles</a:t>
            </a:r>
            <a:r>
              <a:rPr lang="en-US" dirty="0"/>
              <a:t>(Num_of_groups)</a:t>
            </a:r>
          </a:p>
          <a:p>
            <a:r>
              <a:rPr lang="en-US" sz="2400" dirty="0"/>
              <a:t>Divides the result set into a specified number of </a:t>
            </a:r>
            <a:r>
              <a:rPr lang="en-US" sz="2400" b="1" dirty="0">
                <a:solidFill>
                  <a:srgbClr val="FF0000"/>
                </a:solidFill>
              </a:rPr>
              <a:t>equalized</a:t>
            </a:r>
          </a:p>
          <a:p>
            <a:pPr marL="0" indent="0">
              <a:buNone/>
            </a:pPr>
            <a:r>
              <a:rPr lang="en-US" sz="2400" dirty="0"/>
              <a:t>    groups or buckets and assigns a group number to each row.</a:t>
            </a:r>
          </a:p>
          <a:p>
            <a:endParaRPr lang="en-US" dirty="0"/>
          </a:p>
          <a:p>
            <a:pPr marL="36900" indent="0">
              <a:buNone/>
            </a:pPr>
            <a:endParaRPr lang="en-US" dirty="0"/>
          </a:p>
          <a:p>
            <a:r>
              <a:rPr lang="en-US" sz="2400" dirty="0"/>
              <a:t>select </a:t>
            </a:r>
            <a:r>
              <a:rPr lang="en-US" dirty="0"/>
              <a:t>*,  </a:t>
            </a:r>
            <a:r>
              <a:rPr lang="en-US" sz="1800" dirty="0" err="1">
                <a:solidFill>
                  <a:srgbClr val="FF00FF"/>
                </a:solidFill>
                <a:latin typeface="Consolas" panose="020B0609020204030204" pitchFamily="49" charset="0"/>
              </a:rPr>
              <a:t>Ntile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2400" dirty="0"/>
              <a:t>over (order by salary desc) [NT] </a:t>
            </a:r>
          </a:p>
          <a:p>
            <a:r>
              <a:rPr lang="en-US" sz="2400" dirty="0"/>
              <a:t>from Student11</a:t>
            </a:r>
            <a:endParaRPr lang="en-US" dirty="0"/>
          </a:p>
          <a:p>
            <a:endParaRPr lang="en-US" dirty="0"/>
          </a:p>
          <a:p>
            <a:pPr marL="36900" indent="0">
              <a:buNone/>
            </a:pPr>
            <a:endParaRPr lang="en-US" dirty="0"/>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FF00FF"/>
                </a:solidFill>
                <a:latin typeface="Consolas" panose="020B0609020204030204" pitchFamily="49" charset="0"/>
              </a:rPr>
              <a:t>Ntile</a:t>
            </a:r>
            <a:r>
              <a:rPr lang="en-US" sz="1600" dirty="0">
                <a:solidFill>
                  <a:srgbClr val="808080"/>
                </a:solidFill>
                <a:latin typeface="Consolas" panose="020B0609020204030204" pitchFamily="49" charset="0"/>
              </a:rPr>
              <a:t>(3)</a:t>
            </a:r>
            <a:r>
              <a:rPr lang="en-US" sz="2400" dirty="0"/>
              <a:t> over (order by salary desc) [NT]</a:t>
            </a:r>
          </a:p>
          <a:p>
            <a:r>
              <a:rPr lang="en-US" sz="2400" dirty="0"/>
              <a:t>from Student11</a:t>
            </a:r>
          </a:p>
        </p:txBody>
      </p:sp>
      <p:pic>
        <p:nvPicPr>
          <p:cNvPr id="5" name="Picture 4">
            <a:extLst>
              <a:ext uri="{FF2B5EF4-FFF2-40B4-BE49-F238E27FC236}">
                <a16:creationId xmlns:a16="http://schemas.microsoft.com/office/drawing/2014/main" id="{ABA72AB2-1D4B-E123-792C-9664CCEAF9D8}"/>
              </a:ext>
            </a:extLst>
          </p:cNvPr>
          <p:cNvPicPr>
            <a:picLocks noChangeAspect="1"/>
          </p:cNvPicPr>
          <p:nvPr/>
        </p:nvPicPr>
        <p:blipFill>
          <a:blip r:embed="rId2"/>
          <a:stretch>
            <a:fillRect/>
          </a:stretch>
        </p:blipFill>
        <p:spPr>
          <a:xfrm>
            <a:off x="7895908" y="250320"/>
            <a:ext cx="4264658" cy="1988899"/>
          </a:xfrm>
          <a:prstGeom prst="rect">
            <a:avLst/>
          </a:prstGeom>
        </p:spPr>
      </p:pic>
      <p:pic>
        <p:nvPicPr>
          <p:cNvPr id="7" name="Picture 6">
            <a:extLst>
              <a:ext uri="{FF2B5EF4-FFF2-40B4-BE49-F238E27FC236}">
                <a16:creationId xmlns:a16="http://schemas.microsoft.com/office/drawing/2014/main" id="{739AABC2-2670-8629-3FC1-E5A2800C403E}"/>
              </a:ext>
            </a:extLst>
          </p:cNvPr>
          <p:cNvPicPr>
            <a:picLocks noChangeAspect="1"/>
          </p:cNvPicPr>
          <p:nvPr/>
        </p:nvPicPr>
        <p:blipFill>
          <a:blip r:embed="rId3"/>
          <a:stretch>
            <a:fillRect/>
          </a:stretch>
        </p:blipFill>
        <p:spPr>
          <a:xfrm>
            <a:off x="7574361" y="2519362"/>
            <a:ext cx="4410075" cy="1819275"/>
          </a:xfrm>
          <a:prstGeom prst="rect">
            <a:avLst/>
          </a:prstGeom>
        </p:spPr>
      </p:pic>
      <p:pic>
        <p:nvPicPr>
          <p:cNvPr id="9" name="Picture 8">
            <a:extLst>
              <a:ext uri="{FF2B5EF4-FFF2-40B4-BE49-F238E27FC236}">
                <a16:creationId xmlns:a16="http://schemas.microsoft.com/office/drawing/2014/main" id="{56DBF73E-49B2-EA0D-7DA4-715A87C92038}"/>
              </a:ext>
            </a:extLst>
          </p:cNvPr>
          <p:cNvPicPr>
            <a:picLocks noChangeAspect="1"/>
          </p:cNvPicPr>
          <p:nvPr/>
        </p:nvPicPr>
        <p:blipFill>
          <a:blip r:embed="rId4"/>
          <a:stretch>
            <a:fillRect/>
          </a:stretch>
        </p:blipFill>
        <p:spPr>
          <a:xfrm>
            <a:off x="7816167" y="4618780"/>
            <a:ext cx="4267200" cy="1800225"/>
          </a:xfrm>
          <a:prstGeom prst="rect">
            <a:avLst/>
          </a:prstGeom>
        </p:spPr>
      </p:pic>
    </p:spTree>
    <p:extLst>
      <p:ext uri="{BB962C8B-B14F-4D97-AF65-F5344CB8AC3E}">
        <p14:creationId xmlns:p14="http://schemas.microsoft.com/office/powerpoint/2010/main" val="352670450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46410</TotalTime>
  <Words>9951</Words>
  <Application>Microsoft Office PowerPoint</Application>
  <PresentationFormat>Widescreen</PresentationFormat>
  <Paragraphs>1122</Paragraphs>
  <Slides>131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Aptos</vt:lpstr>
      <vt:lpstr>Arial</vt:lpstr>
      <vt:lpstr>Arial Unicode MS</vt:lpstr>
      <vt:lpstr>Calibri</vt:lpstr>
      <vt:lpstr>Calibri Light</vt:lpstr>
      <vt:lpstr>Consolas</vt:lpstr>
      <vt:lpstr>Wingdings</vt:lpstr>
      <vt:lpstr>Office 2013 - 2022 Theme</vt:lpstr>
      <vt:lpstr>Introduction to DB</vt:lpstr>
      <vt:lpstr>PowerPoint Presentation</vt:lpstr>
      <vt:lpstr>DB Life Cycle</vt:lpstr>
      <vt:lpstr>DB Users</vt:lpstr>
      <vt:lpstr>file based system drawbacks</vt:lpstr>
      <vt:lpstr>DB system</vt:lpstr>
      <vt:lpstr>What is the difference between database &amp; DBMS &amp; Database System</vt:lpstr>
      <vt:lpstr>ERD (Entity Relationship diagram)</vt:lpstr>
      <vt:lpstr>ERD (ENTITIES)</vt:lpstr>
      <vt:lpstr>ERD (Attributes)</vt:lpstr>
      <vt:lpstr>SQL</vt:lpstr>
      <vt:lpstr>Connect to DB engine service</vt:lpstr>
      <vt:lpstr>to make backup from your database</vt:lpstr>
      <vt:lpstr>To restore DB</vt:lpstr>
      <vt:lpstr>to be the owner of database  to enable editing on table structure </vt:lpstr>
      <vt:lpstr>Security</vt:lpstr>
      <vt:lpstr>Create login [cont.]</vt:lpstr>
      <vt:lpstr>To give user permission on table</vt:lpstr>
      <vt:lpstr>To give user permission on table  [cont.]</vt:lpstr>
      <vt:lpstr>Admin</vt:lpstr>
      <vt:lpstr>Transaction in SQL</vt:lpstr>
      <vt:lpstr>Metadata &amp; data </vt:lpstr>
      <vt:lpstr>PowerPoint Presentation</vt:lpstr>
      <vt:lpstr>Data Type</vt:lpstr>
      <vt:lpstr>Data type (cont.)</vt:lpstr>
      <vt:lpstr>PowerPoint Presentation</vt:lpstr>
      <vt:lpstr>Create &amp; drop &amp; use database</vt:lpstr>
      <vt:lpstr>Creating DB</vt:lpstr>
      <vt:lpstr>MDF </vt:lpstr>
      <vt:lpstr>LDF</vt:lpstr>
      <vt:lpstr>NDF</vt:lpstr>
      <vt:lpstr>File group</vt:lpstr>
      <vt:lpstr>Partitioning</vt:lpstr>
      <vt:lpstr>PowerPoint Presentation</vt:lpstr>
      <vt:lpstr>PowerPoint Presentation</vt:lpstr>
      <vt:lpstr>Schema</vt:lpstr>
      <vt:lpstr>Schema [cont.]</vt:lpstr>
      <vt:lpstr>Synonym</vt:lpstr>
      <vt:lpstr>Column property from wizard</vt:lpstr>
      <vt:lpstr>Relationship property</vt:lpstr>
      <vt:lpstr>DDL on table</vt:lpstr>
      <vt:lpstr>PowerPoint Presentation</vt:lpstr>
      <vt:lpstr>Constrains of table</vt:lpstr>
      <vt:lpstr>Constraints (cont.)</vt:lpstr>
      <vt:lpstr>Rules</vt:lpstr>
      <vt:lpstr>default</vt:lpstr>
      <vt:lpstr>New data type</vt:lpstr>
      <vt:lpstr>SQL System built in databases</vt:lpstr>
      <vt:lpstr>PowerPoint Presentation</vt:lpstr>
      <vt:lpstr>Column Alias name</vt:lpstr>
      <vt:lpstr>Data Query Language (SELECT)</vt:lpstr>
      <vt:lpstr>distinct</vt:lpstr>
      <vt:lpstr>AND &amp; OR &amp; [between-and] &amp; IN &amp; NOT &amp; ANY &amp; IS NULL</vt:lpstr>
      <vt:lpstr>XOR</vt:lpstr>
      <vt:lpstr>Exists Condition</vt:lpstr>
      <vt:lpstr>Like</vt:lpstr>
      <vt:lpstr>Order by</vt:lpstr>
      <vt:lpstr>TOP, Top with ties</vt:lpstr>
      <vt:lpstr>Joins</vt:lpstr>
      <vt:lpstr>cross join (Cartesian product)</vt:lpstr>
      <vt:lpstr>Inner join</vt:lpstr>
      <vt:lpstr>Left outer join example</vt:lpstr>
      <vt:lpstr>Multi join </vt:lpstr>
      <vt:lpstr>Multi join </vt:lpstr>
      <vt:lpstr>Multi join Example</vt:lpstr>
      <vt:lpstr>Self join</vt:lpstr>
      <vt:lpstr>Select into</vt:lpstr>
      <vt:lpstr>Combining the result sets of two queries</vt:lpstr>
      <vt:lpstr>Data manipulation language (insert)</vt:lpstr>
      <vt:lpstr>Bulk insert</vt:lpstr>
      <vt:lpstr>Export Data</vt:lpstr>
      <vt:lpstr>Export Data (cont.)</vt:lpstr>
      <vt:lpstr>Export Data (cont.)</vt:lpstr>
      <vt:lpstr>Import data using  excel</vt:lpstr>
      <vt:lpstr>Import data using  excel(cont.)</vt:lpstr>
      <vt:lpstr>Identity Insertion</vt:lpstr>
      <vt:lpstr>Data manipulation language (Update)</vt:lpstr>
      <vt:lpstr>Data manipulation language (delete)</vt:lpstr>
      <vt:lpstr>Aggregate function</vt:lpstr>
      <vt:lpstr>Grouping &amp; Having</vt:lpstr>
      <vt:lpstr>Grouping &amp; Having</vt:lpstr>
      <vt:lpstr>Grouping examples</vt:lpstr>
      <vt:lpstr>Subquery</vt:lpstr>
      <vt:lpstr>Data Control Language (DCL)</vt:lpstr>
      <vt:lpstr>Normalization</vt:lpstr>
      <vt:lpstr>Normalization continue</vt:lpstr>
      <vt:lpstr>example</vt:lpstr>
      <vt:lpstr>index</vt:lpstr>
      <vt:lpstr>Binary plus tree</vt:lpstr>
      <vt:lpstr>Notes on index</vt:lpstr>
      <vt:lpstr>What's the difference between a primary key and a unique key</vt:lpstr>
      <vt:lpstr>database replication</vt:lpstr>
      <vt:lpstr>OFFSET, FETCH NEXT number_of_rows ROWS only</vt:lpstr>
      <vt:lpstr>PowerPoint Presentation</vt:lpstr>
      <vt:lpstr>Ranking function</vt:lpstr>
      <vt:lpstr>Ranking function</vt:lpstr>
      <vt:lpstr>DENSE_RANK() [cont.]</vt:lpstr>
      <vt:lpstr>Ranking function</vt:lpstr>
      <vt:lpstr>Ranking function</vt:lpstr>
      <vt:lpstr>Ranking function with partition by</vt:lpstr>
      <vt:lpstr>PowerPoint Presentation</vt:lpstr>
      <vt:lpstr>Built in methods that work with null</vt:lpstr>
      <vt:lpstr>Built in method on date</vt:lpstr>
      <vt:lpstr>Built in method</vt:lpstr>
      <vt:lpstr>Built in method (Round)</vt:lpstr>
      <vt:lpstr>Built in method (Round down, round up)</vt:lpstr>
      <vt:lpstr>newid()</vt:lpstr>
      <vt:lpstr>SCOPE_IDENTITY()</vt:lpstr>
      <vt:lpstr>Declaring variable</vt:lpstr>
      <vt:lpstr>IIF()</vt:lpstr>
      <vt:lpstr>If condition</vt:lpstr>
      <vt:lpstr>Function (user defined function) (Scalar function)</vt:lpstr>
      <vt:lpstr>Function (user defined function) (inline table function)</vt:lpstr>
      <vt:lpstr>Function (user defined function) (multi-statement table-valued function)</vt:lpstr>
      <vt:lpstr>Stored procedure</vt:lpstr>
      <vt:lpstr>Stored procedure</vt:lpstr>
      <vt:lpstr>Trigger</vt:lpstr>
      <vt:lpstr>Triggers (cont.)</vt:lpstr>
      <vt:lpstr>The difference SP delete and function</vt:lpstr>
      <vt:lpstr>view</vt:lpstr>
      <vt:lpstr>View (cont.)</vt:lpstr>
      <vt:lpstr>View (cont.)</vt:lpstr>
      <vt:lpstr>materialized view</vt:lpstr>
      <vt:lpstr>materialized view (cont.)</vt:lpstr>
      <vt:lpstr>The difference between delete and truncate</vt:lpstr>
      <vt:lpstr>what a search argument is</vt:lpstr>
      <vt:lpstr>Cursor</vt:lpstr>
      <vt:lpstr>Cursor Example </vt:lpstr>
      <vt:lpstr>Global Variables</vt:lpstr>
      <vt:lpstr>Very important question</vt:lpstr>
      <vt:lpstr>Backup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dc:title>
  <dc:creator>احمد محمد سمير</dc:creator>
  <cp:lastModifiedBy>IT Department</cp:lastModifiedBy>
  <cp:revision>403</cp:revision>
  <dcterms:created xsi:type="dcterms:W3CDTF">2024-01-30T12:08:19Z</dcterms:created>
  <dcterms:modified xsi:type="dcterms:W3CDTF">2026-02-09T14:46:28Z</dcterms:modified>
</cp:coreProperties>
</file>